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4"/>
  </p:notesMasterIdLst>
  <p:sldIdLst>
    <p:sldId id="256" r:id="rId6"/>
    <p:sldId id="633" r:id="rId7"/>
    <p:sldId id="464" r:id="rId8"/>
    <p:sldId id="467" r:id="rId9"/>
    <p:sldId id="460" r:id="rId10"/>
    <p:sldId id="465" r:id="rId11"/>
    <p:sldId id="625" r:id="rId12"/>
    <p:sldId id="629" r:id="rId13"/>
    <p:sldId id="455" r:id="rId14"/>
    <p:sldId id="564" r:id="rId15"/>
    <p:sldId id="547" r:id="rId16"/>
    <p:sldId id="626" r:id="rId17"/>
    <p:sldId id="595" r:id="rId18"/>
    <p:sldId id="604" r:id="rId19"/>
    <p:sldId id="597" r:id="rId20"/>
    <p:sldId id="601" r:id="rId21"/>
    <p:sldId id="628" r:id="rId22"/>
    <p:sldId id="6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B69A105-A301-4515-8E55-43A31210195B}">
          <p14:sldIdLst>
            <p14:sldId id="256"/>
            <p14:sldId id="633"/>
            <p14:sldId id="464"/>
            <p14:sldId id="467"/>
            <p14:sldId id="460"/>
            <p14:sldId id="465"/>
            <p14:sldId id="625"/>
            <p14:sldId id="629"/>
            <p14:sldId id="455"/>
            <p14:sldId id="564"/>
            <p14:sldId id="547"/>
            <p14:sldId id="626"/>
            <p14:sldId id="595"/>
            <p14:sldId id="604"/>
            <p14:sldId id="597"/>
            <p14:sldId id="601"/>
            <p14:sldId id="628"/>
            <p14:sldId id="62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ates, Mallory" initials="SM" lastIdx="31" clrIdx="0">
    <p:extLst>
      <p:ext uri="{19B8F6BF-5375-455C-9EA6-DF929625EA0E}">
        <p15:presenceInfo xmlns:p15="http://schemas.microsoft.com/office/powerpoint/2012/main" userId="S-1-5-21-1715567821-152049171-1801674531-77250" providerId="AD"/>
      </p:ext>
    </p:extLst>
  </p:cmAuthor>
  <p:cmAuthor id="2" name="Hagen, Noah" initials="HN" lastIdx="2" clrIdx="1">
    <p:extLst>
      <p:ext uri="{19B8F6BF-5375-455C-9EA6-DF929625EA0E}">
        <p15:presenceInfo xmlns:p15="http://schemas.microsoft.com/office/powerpoint/2012/main" userId="S-1-5-21-1715567821-152049171-1801674531-373722" providerId="AD"/>
      </p:ext>
    </p:extLst>
  </p:cmAuthor>
  <p:cmAuthor id="3" name="Wood, Brett" initials="WB" lastIdx="32" clrIdx="2">
    <p:extLst>
      <p:ext uri="{19B8F6BF-5375-455C-9EA6-DF929625EA0E}">
        <p15:presenceInfo xmlns:p15="http://schemas.microsoft.com/office/powerpoint/2012/main" userId="S-1-5-21-1715567821-152049171-1801674531-208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FAA00"/>
    <a:srgbClr val="FFFF00"/>
    <a:srgbClr val="38A800"/>
    <a:srgbClr val="FFD966"/>
    <a:srgbClr val="E6E7E8"/>
    <a:srgbClr val="F15822"/>
    <a:srgbClr val="416DB5"/>
    <a:srgbClr val="A71E22"/>
    <a:srgbClr val="71A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33" autoAdjust="0"/>
    <p:restoredTop sz="85013" autoAdjust="0"/>
  </p:normalViewPr>
  <p:slideViewPr>
    <p:cSldViewPr snapToGrid="0">
      <p:cViewPr varScale="1">
        <p:scale>
          <a:sx n="97" d="100"/>
          <a:sy n="97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od, Brett" userId="65fc1674-42fb-4f33-b0a6-6022ec3696b8" providerId="ADAL" clId="{DF0CA110-4893-4663-97D0-E8A0707B2DD3}"/>
    <pc:docChg chg="custSel modSld">
      <pc:chgData name="Wood, Brett" userId="65fc1674-42fb-4f33-b0a6-6022ec3696b8" providerId="ADAL" clId="{DF0CA110-4893-4663-97D0-E8A0707B2DD3}" dt="2020-01-26T23:29:20.413" v="22" actId="20577"/>
      <pc:docMkLst>
        <pc:docMk/>
      </pc:docMkLst>
      <pc:sldChg chg="modSp">
        <pc:chgData name="Wood, Brett" userId="65fc1674-42fb-4f33-b0a6-6022ec3696b8" providerId="ADAL" clId="{DF0CA110-4893-4663-97D0-E8A0707B2DD3}" dt="2020-01-26T23:29:20.413" v="22" actId="20577"/>
        <pc:sldMkLst>
          <pc:docMk/>
          <pc:sldMk cId="3340252729" sldId="547"/>
        </pc:sldMkLst>
        <pc:spChg chg="mod">
          <ac:chgData name="Wood, Brett" userId="65fc1674-42fb-4f33-b0a6-6022ec3696b8" providerId="ADAL" clId="{DF0CA110-4893-4663-97D0-E8A0707B2DD3}" dt="2020-01-26T23:29:20.413" v="22" actId="20577"/>
          <ac:spMkLst>
            <pc:docMk/>
            <pc:sldMk cId="3340252729" sldId="547"/>
            <ac:spMk id="3" creationId="{D1765CA9-88CB-4C42-9702-4D8E290586E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57F4F6-D2A3-4EBC-830A-730C5DDB1DF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9EE230-F7D4-42AB-BDE4-05D29CBDE066}">
      <dgm:prSet phldrT="[Text]" custT="1"/>
      <dgm:spPr>
        <a:solidFill>
          <a:schemeClr val="tx1">
            <a:lumMod val="65000"/>
            <a:lumOff val="35000"/>
          </a:schemeClr>
        </a:solidFill>
        <a:ln>
          <a:noFill/>
        </a:ln>
      </dgm:spPr>
      <dgm:t>
        <a:bodyPr/>
        <a:lstStyle/>
        <a:p>
          <a:r>
            <a:rPr lang="en-US" sz="3000" dirty="0"/>
            <a:t>Short Term</a:t>
          </a:r>
          <a:br>
            <a:rPr lang="en-US" sz="3000" dirty="0"/>
          </a:br>
          <a:r>
            <a:rPr lang="en-US" sz="3000" i="1" dirty="0"/>
            <a:t>Year 1</a:t>
          </a:r>
        </a:p>
      </dgm:t>
    </dgm:pt>
    <dgm:pt modelId="{A583CE72-1968-45A3-883E-2524843DD59A}" type="parTrans" cxnId="{0797CCD8-DFFB-47E8-ADE4-423A849F70A9}">
      <dgm:prSet/>
      <dgm:spPr/>
      <dgm:t>
        <a:bodyPr/>
        <a:lstStyle/>
        <a:p>
          <a:endParaRPr lang="en-US"/>
        </a:p>
      </dgm:t>
    </dgm:pt>
    <dgm:pt modelId="{719E2703-9532-4E0F-A0D0-B5B0F19C6198}" type="sibTrans" cxnId="{0797CCD8-DFFB-47E8-ADE4-423A849F70A9}">
      <dgm:prSet/>
      <dgm:spPr/>
      <dgm:t>
        <a:bodyPr/>
        <a:lstStyle/>
        <a:p>
          <a:endParaRPr lang="en-US"/>
        </a:p>
      </dgm:t>
    </dgm:pt>
    <dgm:pt modelId="{1CFAA19A-3937-46E8-AECF-8D0E0C508B3D}">
      <dgm:prSet phldrT="[Text]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Implement mobile pay platform</a:t>
          </a:r>
        </a:p>
      </dgm:t>
    </dgm:pt>
    <dgm:pt modelId="{E468F9BA-C9DE-414F-9532-C9537F151744}" type="parTrans" cxnId="{6C407C86-C638-4186-B517-EDE639527314}">
      <dgm:prSet/>
      <dgm:spPr/>
      <dgm:t>
        <a:bodyPr/>
        <a:lstStyle/>
        <a:p>
          <a:endParaRPr lang="en-US"/>
        </a:p>
      </dgm:t>
    </dgm:pt>
    <dgm:pt modelId="{F6BAC777-F7C0-49B5-B07A-06D647FBE5A7}" type="sibTrans" cxnId="{6C407C86-C638-4186-B517-EDE639527314}">
      <dgm:prSet/>
      <dgm:spPr/>
      <dgm:t>
        <a:bodyPr/>
        <a:lstStyle/>
        <a:p>
          <a:endParaRPr lang="en-US"/>
        </a:p>
      </dgm:t>
    </dgm:pt>
    <dgm:pt modelId="{B85E1988-2EF3-45BC-8306-384E593A3C4E}">
      <dgm:prSet phldrT="[Text]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Implement demand-based pricing changes</a:t>
          </a:r>
        </a:p>
      </dgm:t>
    </dgm:pt>
    <dgm:pt modelId="{594F0AC8-FA12-4500-8EED-C18F04C9EFD3}" type="parTrans" cxnId="{14048C11-DD31-4C79-83ED-01D419D24C4F}">
      <dgm:prSet/>
      <dgm:spPr/>
      <dgm:t>
        <a:bodyPr/>
        <a:lstStyle/>
        <a:p>
          <a:endParaRPr lang="en-US"/>
        </a:p>
      </dgm:t>
    </dgm:pt>
    <dgm:pt modelId="{6922A2B1-2F47-45B1-AC2B-DC0D494A8B68}" type="sibTrans" cxnId="{14048C11-DD31-4C79-83ED-01D419D24C4F}">
      <dgm:prSet/>
      <dgm:spPr/>
      <dgm:t>
        <a:bodyPr/>
        <a:lstStyle/>
        <a:p>
          <a:endParaRPr lang="en-US"/>
        </a:p>
      </dgm:t>
    </dgm:pt>
    <dgm:pt modelId="{72515246-CF02-4069-A8BF-68E154C09D5B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3000" dirty="0"/>
            <a:t>Mid Term</a:t>
          </a:r>
          <a:br>
            <a:rPr lang="en-US" sz="3000" dirty="0"/>
          </a:br>
          <a:r>
            <a:rPr lang="en-US" sz="3000" i="1" dirty="0"/>
            <a:t>Years 1-4</a:t>
          </a:r>
        </a:p>
      </dgm:t>
    </dgm:pt>
    <dgm:pt modelId="{2A131E5C-41A8-4B20-880B-800B6000A631}" type="parTrans" cxnId="{5C99AFD2-B480-4A62-A7B1-C65435CBFAEA}">
      <dgm:prSet/>
      <dgm:spPr/>
      <dgm:t>
        <a:bodyPr/>
        <a:lstStyle/>
        <a:p>
          <a:endParaRPr lang="en-US"/>
        </a:p>
      </dgm:t>
    </dgm:pt>
    <dgm:pt modelId="{8645B5F2-50E0-46B0-8940-D6E9E7E75B1D}" type="sibTrans" cxnId="{5C99AFD2-B480-4A62-A7B1-C65435CBFAEA}">
      <dgm:prSet/>
      <dgm:spPr/>
      <dgm:t>
        <a:bodyPr/>
        <a:lstStyle/>
        <a:p>
          <a:endParaRPr lang="en-US"/>
        </a:p>
      </dgm:t>
    </dgm:pt>
    <dgm:pt modelId="{EC686313-47C5-4AB6-AE8A-70D112FDBB70}">
      <dgm:prSet phldrT="[Text]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Create and expand shared parking network</a:t>
          </a:r>
        </a:p>
      </dgm:t>
    </dgm:pt>
    <dgm:pt modelId="{D04181BD-B4E1-4522-91FE-A38B2611BE90}" type="parTrans" cxnId="{47DB6E25-7569-48D6-8290-B3D5715B4B3F}">
      <dgm:prSet/>
      <dgm:spPr/>
      <dgm:t>
        <a:bodyPr/>
        <a:lstStyle/>
        <a:p>
          <a:endParaRPr lang="en-US"/>
        </a:p>
      </dgm:t>
    </dgm:pt>
    <dgm:pt modelId="{D11E339F-12E9-4728-9E70-00D5BBE32BF2}" type="sibTrans" cxnId="{47DB6E25-7569-48D6-8290-B3D5715B4B3F}">
      <dgm:prSet/>
      <dgm:spPr/>
      <dgm:t>
        <a:bodyPr/>
        <a:lstStyle/>
        <a:p>
          <a:endParaRPr lang="en-US"/>
        </a:p>
      </dgm:t>
    </dgm:pt>
    <dgm:pt modelId="{28166A56-3295-406F-91B3-8BFC8A752760}">
      <dgm:prSet phldrT="[Text]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Create code changes that support shared parking</a:t>
          </a:r>
        </a:p>
      </dgm:t>
    </dgm:pt>
    <dgm:pt modelId="{94CD6DAE-47A5-4536-983A-5A41429F4AF1}" type="parTrans" cxnId="{63372722-C81D-453B-AB2F-9D60657336B3}">
      <dgm:prSet/>
      <dgm:spPr/>
      <dgm:t>
        <a:bodyPr/>
        <a:lstStyle/>
        <a:p>
          <a:endParaRPr lang="en-US"/>
        </a:p>
      </dgm:t>
    </dgm:pt>
    <dgm:pt modelId="{EE0B9142-5396-4765-BB24-9DA5A9311C3E}" type="sibTrans" cxnId="{63372722-C81D-453B-AB2F-9D60657336B3}">
      <dgm:prSet/>
      <dgm:spPr/>
      <dgm:t>
        <a:bodyPr/>
        <a:lstStyle/>
        <a:p>
          <a:endParaRPr lang="en-US"/>
        </a:p>
      </dgm:t>
    </dgm:pt>
    <dgm:pt modelId="{CAEB8227-9F61-46E7-B268-7475D62C259E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3000" dirty="0"/>
            <a:t>Long Term</a:t>
          </a:r>
          <a:br>
            <a:rPr lang="en-US" sz="3000" dirty="0"/>
          </a:br>
          <a:r>
            <a:rPr lang="en-US" sz="3000" i="1" dirty="0"/>
            <a:t>&gt; Year 4</a:t>
          </a:r>
        </a:p>
      </dgm:t>
    </dgm:pt>
    <dgm:pt modelId="{5A3664B3-2FDC-42B3-9A85-B42988963BD8}" type="parTrans" cxnId="{F98EBA11-AB14-4785-9AE6-0BE395B925C0}">
      <dgm:prSet/>
      <dgm:spPr/>
      <dgm:t>
        <a:bodyPr/>
        <a:lstStyle/>
        <a:p>
          <a:endParaRPr lang="en-US"/>
        </a:p>
      </dgm:t>
    </dgm:pt>
    <dgm:pt modelId="{2585D83C-7087-4178-85AF-572DF98077C8}" type="sibTrans" cxnId="{F98EBA11-AB14-4785-9AE6-0BE395B925C0}">
      <dgm:prSet/>
      <dgm:spPr/>
      <dgm:t>
        <a:bodyPr/>
        <a:lstStyle/>
        <a:p>
          <a:endParaRPr lang="en-US"/>
        </a:p>
      </dgm:t>
    </dgm:pt>
    <dgm:pt modelId="{C567434D-F1AB-4760-AC34-F99065923DC8}">
      <dgm:prSet phldrT="[Text]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Expand shared parking</a:t>
          </a:r>
        </a:p>
      </dgm:t>
    </dgm:pt>
    <dgm:pt modelId="{16CF1855-61F1-4D70-903B-FBC5D3AA9A0E}" type="parTrans" cxnId="{46B37D00-0913-45D9-B5C1-D1AFF22E88DF}">
      <dgm:prSet/>
      <dgm:spPr/>
      <dgm:t>
        <a:bodyPr/>
        <a:lstStyle/>
        <a:p>
          <a:endParaRPr lang="en-US"/>
        </a:p>
      </dgm:t>
    </dgm:pt>
    <dgm:pt modelId="{2D8BE754-037F-4010-9B9E-CE3F4A448D4A}" type="sibTrans" cxnId="{46B37D00-0913-45D9-B5C1-D1AFF22E88DF}">
      <dgm:prSet/>
      <dgm:spPr/>
      <dgm:t>
        <a:bodyPr/>
        <a:lstStyle/>
        <a:p>
          <a:endParaRPr lang="en-US"/>
        </a:p>
      </dgm:t>
    </dgm:pt>
    <dgm:pt modelId="{294BC91B-2471-4BC5-B5A1-EDEB3F3E77BB}">
      <dgm:prSet phldrT="[Text]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Consider TDM &amp; Modern Mitigation strategies</a:t>
          </a:r>
        </a:p>
      </dgm:t>
    </dgm:pt>
    <dgm:pt modelId="{28642315-2DA1-4F20-A254-45CE7A1126CE}" type="parTrans" cxnId="{75043F12-C73E-49A8-B95E-FA6E5493E072}">
      <dgm:prSet/>
      <dgm:spPr/>
      <dgm:t>
        <a:bodyPr/>
        <a:lstStyle/>
        <a:p>
          <a:endParaRPr lang="en-US"/>
        </a:p>
      </dgm:t>
    </dgm:pt>
    <dgm:pt modelId="{1CE3043E-97BE-4B36-B6C0-DD901D174E4F}" type="sibTrans" cxnId="{75043F12-C73E-49A8-B95E-FA6E5493E072}">
      <dgm:prSet/>
      <dgm:spPr/>
      <dgm:t>
        <a:bodyPr/>
        <a:lstStyle/>
        <a:p>
          <a:endParaRPr lang="en-US"/>
        </a:p>
      </dgm:t>
    </dgm:pt>
    <dgm:pt modelId="{84D71443-ABD8-4D6E-8D30-8DECCE319D83}">
      <dgm:prSet phldrT="[Text]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Implement new paid parking areas </a:t>
          </a:r>
        </a:p>
      </dgm:t>
    </dgm:pt>
    <dgm:pt modelId="{AF2F6848-A7F0-4F7A-A59F-E17F0E034223}" type="sibTrans" cxnId="{5A4A65AC-6143-424C-9EDB-E819FE03B00A}">
      <dgm:prSet/>
      <dgm:spPr/>
      <dgm:t>
        <a:bodyPr/>
        <a:lstStyle/>
        <a:p>
          <a:endParaRPr lang="en-US"/>
        </a:p>
      </dgm:t>
    </dgm:pt>
    <dgm:pt modelId="{A4AC50A4-1212-4384-AE77-097F81380816}" type="parTrans" cxnId="{5A4A65AC-6143-424C-9EDB-E819FE03B00A}">
      <dgm:prSet/>
      <dgm:spPr/>
      <dgm:t>
        <a:bodyPr/>
        <a:lstStyle/>
        <a:p>
          <a:endParaRPr lang="en-US"/>
        </a:p>
      </dgm:t>
    </dgm:pt>
    <dgm:pt modelId="{F3DFD39A-3FFF-4CF7-9A2A-C856CCBD3C2D}">
      <dgm:prSet phldrT="[Text]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Modernize and transition enforcement</a:t>
          </a:r>
        </a:p>
      </dgm:t>
    </dgm:pt>
    <dgm:pt modelId="{EB4A7289-B447-4BD2-9108-C95C11CFBDB3}" type="parTrans" cxnId="{9D8D5CCD-1ADE-4693-876B-074788D038BF}">
      <dgm:prSet/>
      <dgm:spPr/>
      <dgm:t>
        <a:bodyPr/>
        <a:lstStyle/>
        <a:p>
          <a:endParaRPr lang="en-US"/>
        </a:p>
      </dgm:t>
    </dgm:pt>
    <dgm:pt modelId="{000F7AA2-6243-4AA3-A574-79A640DD4C98}" type="sibTrans" cxnId="{9D8D5CCD-1ADE-4693-876B-074788D038BF}">
      <dgm:prSet/>
      <dgm:spPr/>
      <dgm:t>
        <a:bodyPr/>
        <a:lstStyle/>
        <a:p>
          <a:endParaRPr lang="en-US"/>
        </a:p>
      </dgm:t>
    </dgm:pt>
    <dgm:pt modelId="{CF3FE7D0-548D-4671-9758-8CCC768DDBC0}">
      <dgm:prSet phldrT="[Text]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Evaluate Downtown Benefit District</a:t>
          </a:r>
        </a:p>
      </dgm:t>
    </dgm:pt>
    <dgm:pt modelId="{E22AD459-52DB-4053-9DC3-E7F71A7DF58B}" type="parTrans" cxnId="{1A7D6871-1B30-452F-8ACA-8692EECC8086}">
      <dgm:prSet/>
      <dgm:spPr/>
      <dgm:t>
        <a:bodyPr/>
        <a:lstStyle/>
        <a:p>
          <a:endParaRPr lang="en-US"/>
        </a:p>
      </dgm:t>
    </dgm:pt>
    <dgm:pt modelId="{4790EC4C-ED66-4856-A046-81B74748121C}" type="sibTrans" cxnId="{1A7D6871-1B30-452F-8ACA-8692EECC8086}">
      <dgm:prSet/>
      <dgm:spPr/>
      <dgm:t>
        <a:bodyPr/>
        <a:lstStyle/>
        <a:p>
          <a:endParaRPr lang="en-US"/>
        </a:p>
      </dgm:t>
    </dgm:pt>
    <dgm:pt modelId="{B23B40F1-AD30-4D93-A96F-6471AA68F1B2}">
      <dgm:prSet phldrT="[Text]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Evaluate performance metrics and program success</a:t>
          </a:r>
        </a:p>
      </dgm:t>
    </dgm:pt>
    <dgm:pt modelId="{6EFA8718-69A0-4707-8CFC-51CF66C5C7D9}" type="parTrans" cxnId="{588099A6-CB41-4428-93D2-B62556249684}">
      <dgm:prSet/>
      <dgm:spPr/>
      <dgm:t>
        <a:bodyPr/>
        <a:lstStyle/>
        <a:p>
          <a:endParaRPr lang="en-US"/>
        </a:p>
      </dgm:t>
    </dgm:pt>
    <dgm:pt modelId="{CA2A3E0D-80E4-4F65-BE5E-3345BB09C0D7}" type="sibTrans" cxnId="{588099A6-CB41-4428-93D2-B62556249684}">
      <dgm:prSet/>
      <dgm:spPr/>
      <dgm:t>
        <a:bodyPr/>
        <a:lstStyle/>
        <a:p>
          <a:endParaRPr lang="en-US"/>
        </a:p>
      </dgm:t>
    </dgm:pt>
    <dgm:pt modelId="{C704CA09-828C-4F23-9290-DE488A1AF0B4}">
      <dgm:prSet phldrT="[Text]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Evaluate commercial/neighborhood parking policies</a:t>
          </a:r>
        </a:p>
      </dgm:t>
    </dgm:pt>
    <dgm:pt modelId="{29745307-7589-4996-AC1E-8D346575FCB2}" type="parTrans" cxnId="{EC5CE099-620B-470D-9307-C117D46F85CA}">
      <dgm:prSet/>
      <dgm:spPr/>
      <dgm:t>
        <a:bodyPr/>
        <a:lstStyle/>
        <a:p>
          <a:endParaRPr lang="en-US"/>
        </a:p>
      </dgm:t>
    </dgm:pt>
    <dgm:pt modelId="{65216998-A4A6-46ED-8D0C-6CDB485B9502}" type="sibTrans" cxnId="{EC5CE099-620B-470D-9307-C117D46F85CA}">
      <dgm:prSet/>
      <dgm:spPr/>
      <dgm:t>
        <a:bodyPr/>
        <a:lstStyle/>
        <a:p>
          <a:endParaRPr lang="en-US"/>
        </a:p>
      </dgm:t>
    </dgm:pt>
    <dgm:pt modelId="{087C270A-C4A0-4323-A691-6DF7591A4A64}">
      <dgm:prSet phldrT="[Text]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Consider district-based mobility investments</a:t>
          </a:r>
        </a:p>
      </dgm:t>
    </dgm:pt>
    <dgm:pt modelId="{0247D4D0-8A8E-444D-B865-AAA4476462A1}" type="parTrans" cxnId="{C1570A1C-0ABC-491C-A20E-0427388A4D43}">
      <dgm:prSet/>
      <dgm:spPr/>
      <dgm:t>
        <a:bodyPr/>
        <a:lstStyle/>
        <a:p>
          <a:endParaRPr lang="en-US"/>
        </a:p>
      </dgm:t>
    </dgm:pt>
    <dgm:pt modelId="{098890B5-CD3F-44CA-B2EF-98A788B5BB13}" type="sibTrans" cxnId="{C1570A1C-0ABC-491C-A20E-0427388A4D43}">
      <dgm:prSet/>
      <dgm:spPr/>
      <dgm:t>
        <a:bodyPr/>
        <a:lstStyle/>
        <a:p>
          <a:endParaRPr lang="en-US"/>
        </a:p>
      </dgm:t>
    </dgm:pt>
    <dgm:pt modelId="{D603DF06-21AA-4BDC-B112-479F33B5C12E}" type="pres">
      <dgm:prSet presAssocID="{6257F4F6-D2A3-4EBC-830A-730C5DDB1DF1}" presName="Name0" presStyleCnt="0">
        <dgm:presLayoutVars>
          <dgm:dir/>
          <dgm:animLvl val="lvl"/>
          <dgm:resizeHandles val="exact"/>
        </dgm:presLayoutVars>
      </dgm:prSet>
      <dgm:spPr/>
    </dgm:pt>
    <dgm:pt modelId="{90CB137B-A71C-4F11-A347-2B95ABB32F41}" type="pres">
      <dgm:prSet presAssocID="{D59EE230-F7D4-42AB-BDE4-05D29CBDE066}" presName="linNode" presStyleCnt="0"/>
      <dgm:spPr/>
    </dgm:pt>
    <dgm:pt modelId="{3D3FBE02-CB36-4CD2-95B3-8DAEAA22FCF4}" type="pres">
      <dgm:prSet presAssocID="{D59EE230-F7D4-42AB-BDE4-05D29CBDE066}" presName="parentText" presStyleLbl="node1" presStyleIdx="0" presStyleCnt="3" custScaleX="56610" custScaleY="69566">
        <dgm:presLayoutVars>
          <dgm:chMax val="1"/>
          <dgm:bulletEnabled val="1"/>
        </dgm:presLayoutVars>
      </dgm:prSet>
      <dgm:spPr/>
    </dgm:pt>
    <dgm:pt modelId="{71BFB21C-DBCB-408A-AA92-A29B979FC01D}" type="pres">
      <dgm:prSet presAssocID="{D59EE230-F7D4-42AB-BDE4-05D29CBDE066}" presName="descendantText" presStyleLbl="alignAccFollowNode1" presStyleIdx="0" presStyleCnt="3">
        <dgm:presLayoutVars>
          <dgm:bulletEnabled val="1"/>
        </dgm:presLayoutVars>
      </dgm:prSet>
      <dgm:spPr/>
    </dgm:pt>
    <dgm:pt modelId="{BD88553F-58F4-4158-BDDF-B84891968F83}" type="pres">
      <dgm:prSet presAssocID="{719E2703-9532-4E0F-A0D0-B5B0F19C6198}" presName="sp" presStyleCnt="0"/>
      <dgm:spPr/>
    </dgm:pt>
    <dgm:pt modelId="{AEB528DA-B174-483E-8554-4C6DCF969BD8}" type="pres">
      <dgm:prSet presAssocID="{72515246-CF02-4069-A8BF-68E154C09D5B}" presName="linNode" presStyleCnt="0"/>
      <dgm:spPr/>
    </dgm:pt>
    <dgm:pt modelId="{2A2B34DE-C296-4CCE-99AA-B978167B4B97}" type="pres">
      <dgm:prSet presAssocID="{72515246-CF02-4069-A8BF-68E154C09D5B}" presName="parentText" presStyleLbl="node1" presStyleIdx="1" presStyleCnt="3" custScaleX="56686" custScaleY="70153">
        <dgm:presLayoutVars>
          <dgm:chMax val="1"/>
          <dgm:bulletEnabled val="1"/>
        </dgm:presLayoutVars>
      </dgm:prSet>
      <dgm:spPr/>
    </dgm:pt>
    <dgm:pt modelId="{A61FB13A-DE09-4460-9C1D-D7AF03757FFA}" type="pres">
      <dgm:prSet presAssocID="{72515246-CF02-4069-A8BF-68E154C09D5B}" presName="descendantText" presStyleLbl="alignAccFollowNode1" presStyleIdx="1" presStyleCnt="3">
        <dgm:presLayoutVars>
          <dgm:bulletEnabled val="1"/>
        </dgm:presLayoutVars>
      </dgm:prSet>
      <dgm:spPr/>
    </dgm:pt>
    <dgm:pt modelId="{F04783BA-9C78-4993-BE3B-9E200CE84DE0}" type="pres">
      <dgm:prSet presAssocID="{8645B5F2-50E0-46B0-8940-D6E9E7E75B1D}" presName="sp" presStyleCnt="0"/>
      <dgm:spPr/>
    </dgm:pt>
    <dgm:pt modelId="{391EE488-6FA5-4CC5-B77D-EE2060757D6D}" type="pres">
      <dgm:prSet presAssocID="{CAEB8227-9F61-46E7-B268-7475D62C259E}" presName="linNode" presStyleCnt="0"/>
      <dgm:spPr/>
    </dgm:pt>
    <dgm:pt modelId="{D3B1613B-C379-460D-97F7-8EDEA76E5775}" type="pres">
      <dgm:prSet presAssocID="{CAEB8227-9F61-46E7-B268-7475D62C259E}" presName="parentText" presStyleLbl="node1" presStyleIdx="2" presStyleCnt="3" custScaleX="56686" custScaleY="69566">
        <dgm:presLayoutVars>
          <dgm:chMax val="1"/>
          <dgm:bulletEnabled val="1"/>
        </dgm:presLayoutVars>
      </dgm:prSet>
      <dgm:spPr/>
    </dgm:pt>
    <dgm:pt modelId="{5FFC9BE3-710C-4B1F-8613-6AA7B02ACEB8}" type="pres">
      <dgm:prSet presAssocID="{CAEB8227-9F61-46E7-B268-7475D62C259E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46B37D00-0913-45D9-B5C1-D1AFF22E88DF}" srcId="{CAEB8227-9F61-46E7-B268-7475D62C259E}" destId="{C567434D-F1AB-4760-AC34-F99065923DC8}" srcOrd="0" destOrd="0" parTransId="{16CF1855-61F1-4D70-903B-FBC5D3AA9A0E}" sibTransId="{2D8BE754-037F-4010-9B9E-CE3F4A448D4A}"/>
    <dgm:cxn modelId="{27521606-CEFD-4E51-ACC4-E1F11A04BA4A}" type="presOf" srcId="{CAEB8227-9F61-46E7-B268-7475D62C259E}" destId="{D3B1613B-C379-460D-97F7-8EDEA76E5775}" srcOrd="0" destOrd="0" presId="urn:microsoft.com/office/officeart/2005/8/layout/vList5"/>
    <dgm:cxn modelId="{917ACA0D-A138-47D2-A2B7-98B5E2A52206}" type="presOf" srcId="{F3DFD39A-3FFF-4CF7-9A2A-C856CCBD3C2D}" destId="{71BFB21C-DBCB-408A-AA92-A29B979FC01D}" srcOrd="0" destOrd="3" presId="urn:microsoft.com/office/officeart/2005/8/layout/vList5"/>
    <dgm:cxn modelId="{E5BD5110-781A-4430-9AD6-CCB97950F409}" type="presOf" srcId="{D59EE230-F7D4-42AB-BDE4-05D29CBDE066}" destId="{3D3FBE02-CB36-4CD2-95B3-8DAEAA22FCF4}" srcOrd="0" destOrd="0" presId="urn:microsoft.com/office/officeart/2005/8/layout/vList5"/>
    <dgm:cxn modelId="{14048C11-DD31-4C79-83ED-01D419D24C4F}" srcId="{D59EE230-F7D4-42AB-BDE4-05D29CBDE066}" destId="{B85E1988-2EF3-45BC-8306-384E593A3C4E}" srcOrd="2" destOrd="0" parTransId="{594F0AC8-FA12-4500-8EED-C18F04C9EFD3}" sibTransId="{6922A2B1-2F47-45B1-AC2B-DC0D494A8B68}"/>
    <dgm:cxn modelId="{F98EBA11-AB14-4785-9AE6-0BE395B925C0}" srcId="{6257F4F6-D2A3-4EBC-830A-730C5DDB1DF1}" destId="{CAEB8227-9F61-46E7-B268-7475D62C259E}" srcOrd="2" destOrd="0" parTransId="{5A3664B3-2FDC-42B3-9A85-B42988963BD8}" sibTransId="{2585D83C-7087-4178-85AF-572DF98077C8}"/>
    <dgm:cxn modelId="{75043F12-C73E-49A8-B95E-FA6E5493E072}" srcId="{CAEB8227-9F61-46E7-B268-7475D62C259E}" destId="{294BC91B-2471-4BC5-B5A1-EDEB3F3E77BB}" srcOrd="3" destOrd="0" parTransId="{28642315-2DA1-4F20-A254-45CE7A1126CE}" sibTransId="{1CE3043E-97BE-4B36-B6C0-DD901D174E4F}"/>
    <dgm:cxn modelId="{805C0B13-D6FE-41CF-A597-B394C5E1DB81}" type="presOf" srcId="{CF3FE7D0-548D-4671-9758-8CCC768DDBC0}" destId="{A61FB13A-DE09-4460-9C1D-D7AF03757FFA}" srcOrd="0" destOrd="2" presId="urn:microsoft.com/office/officeart/2005/8/layout/vList5"/>
    <dgm:cxn modelId="{83F2BD18-B1EB-4680-B88E-809B7FB66125}" type="presOf" srcId="{6257F4F6-D2A3-4EBC-830A-730C5DDB1DF1}" destId="{D603DF06-21AA-4BDC-B112-479F33B5C12E}" srcOrd="0" destOrd="0" presId="urn:microsoft.com/office/officeart/2005/8/layout/vList5"/>
    <dgm:cxn modelId="{C1570A1C-0ABC-491C-A20E-0427388A4D43}" srcId="{CAEB8227-9F61-46E7-B268-7475D62C259E}" destId="{087C270A-C4A0-4323-A691-6DF7591A4A64}" srcOrd="2" destOrd="0" parTransId="{0247D4D0-8A8E-444D-B865-AAA4476462A1}" sibTransId="{098890B5-CD3F-44CA-B2EF-98A788B5BB13}"/>
    <dgm:cxn modelId="{63372722-C81D-453B-AB2F-9D60657336B3}" srcId="{72515246-CF02-4069-A8BF-68E154C09D5B}" destId="{28166A56-3295-406F-91B3-8BFC8A752760}" srcOrd="1" destOrd="0" parTransId="{94CD6DAE-47A5-4536-983A-5A41429F4AF1}" sibTransId="{EE0B9142-5396-4765-BB24-9DA5A9311C3E}"/>
    <dgm:cxn modelId="{47DB6E25-7569-48D6-8290-B3D5715B4B3F}" srcId="{72515246-CF02-4069-A8BF-68E154C09D5B}" destId="{EC686313-47C5-4AB6-AE8A-70D112FDBB70}" srcOrd="0" destOrd="0" parTransId="{D04181BD-B4E1-4522-91FE-A38B2611BE90}" sibTransId="{D11E339F-12E9-4728-9E70-00D5BBE32BF2}"/>
    <dgm:cxn modelId="{B6820C39-9850-46EC-B7D5-6B1CB23DF4C0}" type="presOf" srcId="{294BC91B-2471-4BC5-B5A1-EDEB3F3E77BB}" destId="{5FFC9BE3-710C-4B1F-8613-6AA7B02ACEB8}" srcOrd="0" destOrd="3" presId="urn:microsoft.com/office/officeart/2005/8/layout/vList5"/>
    <dgm:cxn modelId="{BB03C640-54ED-4D44-8822-CA9513C2479E}" type="presOf" srcId="{087C270A-C4A0-4323-A691-6DF7591A4A64}" destId="{5FFC9BE3-710C-4B1F-8613-6AA7B02ACEB8}" srcOrd="0" destOrd="2" presId="urn:microsoft.com/office/officeart/2005/8/layout/vList5"/>
    <dgm:cxn modelId="{F3832268-A3CD-4C00-B4BA-A0EEAFAED2EB}" type="presOf" srcId="{C567434D-F1AB-4760-AC34-F99065923DC8}" destId="{5FFC9BE3-710C-4B1F-8613-6AA7B02ACEB8}" srcOrd="0" destOrd="0" presId="urn:microsoft.com/office/officeart/2005/8/layout/vList5"/>
    <dgm:cxn modelId="{6ECE9E4C-32E0-4659-A8AD-BD0FA2D8584F}" type="presOf" srcId="{EC686313-47C5-4AB6-AE8A-70D112FDBB70}" destId="{A61FB13A-DE09-4460-9C1D-D7AF03757FFA}" srcOrd="0" destOrd="0" presId="urn:microsoft.com/office/officeart/2005/8/layout/vList5"/>
    <dgm:cxn modelId="{5C6A3E6D-D29C-46A0-9814-7F034B152FC3}" type="presOf" srcId="{C704CA09-828C-4F23-9290-DE488A1AF0B4}" destId="{5FFC9BE3-710C-4B1F-8613-6AA7B02ACEB8}" srcOrd="0" destOrd="1" presId="urn:microsoft.com/office/officeart/2005/8/layout/vList5"/>
    <dgm:cxn modelId="{0BFE774E-7D6C-44D5-98E0-5756AE0A030C}" type="presOf" srcId="{B85E1988-2EF3-45BC-8306-384E593A3C4E}" destId="{71BFB21C-DBCB-408A-AA92-A29B979FC01D}" srcOrd="0" destOrd="2" presId="urn:microsoft.com/office/officeart/2005/8/layout/vList5"/>
    <dgm:cxn modelId="{EEF5BB4F-AAC8-479A-A96F-AA709B5402F0}" type="presOf" srcId="{72515246-CF02-4069-A8BF-68E154C09D5B}" destId="{2A2B34DE-C296-4CCE-99AA-B978167B4B97}" srcOrd="0" destOrd="0" presId="urn:microsoft.com/office/officeart/2005/8/layout/vList5"/>
    <dgm:cxn modelId="{1A7D6871-1B30-452F-8ACA-8692EECC8086}" srcId="{72515246-CF02-4069-A8BF-68E154C09D5B}" destId="{CF3FE7D0-548D-4671-9758-8CCC768DDBC0}" srcOrd="2" destOrd="0" parTransId="{E22AD459-52DB-4053-9DC3-E7F71A7DF58B}" sibTransId="{4790EC4C-ED66-4856-A046-81B74748121C}"/>
    <dgm:cxn modelId="{A586DA71-A60C-46A0-B49F-0AEFB4C3A5D8}" type="presOf" srcId="{B23B40F1-AD30-4D93-A96F-6471AA68F1B2}" destId="{A61FB13A-DE09-4460-9C1D-D7AF03757FFA}" srcOrd="0" destOrd="3" presId="urn:microsoft.com/office/officeart/2005/8/layout/vList5"/>
    <dgm:cxn modelId="{6C407C86-C638-4186-B517-EDE639527314}" srcId="{D59EE230-F7D4-42AB-BDE4-05D29CBDE066}" destId="{1CFAA19A-3937-46E8-AECF-8D0E0C508B3D}" srcOrd="0" destOrd="0" parTransId="{E468F9BA-C9DE-414F-9532-C9537F151744}" sibTransId="{F6BAC777-F7C0-49B5-B07A-06D647FBE5A7}"/>
    <dgm:cxn modelId="{EC5CE099-620B-470D-9307-C117D46F85CA}" srcId="{CAEB8227-9F61-46E7-B268-7475D62C259E}" destId="{C704CA09-828C-4F23-9290-DE488A1AF0B4}" srcOrd="1" destOrd="0" parTransId="{29745307-7589-4996-AC1E-8D346575FCB2}" sibTransId="{65216998-A4A6-46ED-8D0C-6CDB485B9502}"/>
    <dgm:cxn modelId="{588099A6-CB41-4428-93D2-B62556249684}" srcId="{72515246-CF02-4069-A8BF-68E154C09D5B}" destId="{B23B40F1-AD30-4D93-A96F-6471AA68F1B2}" srcOrd="3" destOrd="0" parTransId="{6EFA8718-69A0-4707-8CFC-51CF66C5C7D9}" sibTransId="{CA2A3E0D-80E4-4F65-BE5E-3345BB09C0D7}"/>
    <dgm:cxn modelId="{5A4A65AC-6143-424C-9EDB-E819FE03B00A}" srcId="{D59EE230-F7D4-42AB-BDE4-05D29CBDE066}" destId="{84D71443-ABD8-4D6E-8D30-8DECCE319D83}" srcOrd="1" destOrd="0" parTransId="{A4AC50A4-1212-4384-AE77-097F81380816}" sibTransId="{AF2F6848-A7F0-4F7A-A59F-E17F0E034223}"/>
    <dgm:cxn modelId="{BF3A16BB-6F0B-41F7-9ADA-9821C14C8AD6}" type="presOf" srcId="{28166A56-3295-406F-91B3-8BFC8A752760}" destId="{A61FB13A-DE09-4460-9C1D-D7AF03757FFA}" srcOrd="0" destOrd="1" presId="urn:microsoft.com/office/officeart/2005/8/layout/vList5"/>
    <dgm:cxn modelId="{4272E7BC-F404-4FC4-A25B-183EEBC543C3}" type="presOf" srcId="{84D71443-ABD8-4D6E-8D30-8DECCE319D83}" destId="{71BFB21C-DBCB-408A-AA92-A29B979FC01D}" srcOrd="0" destOrd="1" presId="urn:microsoft.com/office/officeart/2005/8/layout/vList5"/>
    <dgm:cxn modelId="{17DB05C0-FDFC-4165-B2E1-3886BC2EA0BE}" type="presOf" srcId="{1CFAA19A-3937-46E8-AECF-8D0E0C508B3D}" destId="{71BFB21C-DBCB-408A-AA92-A29B979FC01D}" srcOrd="0" destOrd="0" presId="urn:microsoft.com/office/officeart/2005/8/layout/vList5"/>
    <dgm:cxn modelId="{9D8D5CCD-1ADE-4693-876B-074788D038BF}" srcId="{D59EE230-F7D4-42AB-BDE4-05D29CBDE066}" destId="{F3DFD39A-3FFF-4CF7-9A2A-C856CCBD3C2D}" srcOrd="3" destOrd="0" parTransId="{EB4A7289-B447-4BD2-9108-C95C11CFBDB3}" sibTransId="{000F7AA2-6243-4AA3-A574-79A640DD4C98}"/>
    <dgm:cxn modelId="{5C99AFD2-B480-4A62-A7B1-C65435CBFAEA}" srcId="{6257F4F6-D2A3-4EBC-830A-730C5DDB1DF1}" destId="{72515246-CF02-4069-A8BF-68E154C09D5B}" srcOrd="1" destOrd="0" parTransId="{2A131E5C-41A8-4B20-880B-800B6000A631}" sibTransId="{8645B5F2-50E0-46B0-8940-D6E9E7E75B1D}"/>
    <dgm:cxn modelId="{0797CCD8-DFFB-47E8-ADE4-423A849F70A9}" srcId="{6257F4F6-D2A3-4EBC-830A-730C5DDB1DF1}" destId="{D59EE230-F7D4-42AB-BDE4-05D29CBDE066}" srcOrd="0" destOrd="0" parTransId="{A583CE72-1968-45A3-883E-2524843DD59A}" sibTransId="{719E2703-9532-4E0F-A0D0-B5B0F19C6198}"/>
    <dgm:cxn modelId="{20D567A1-E167-4EC2-ACF8-9D2108F6F5B1}" type="presParOf" srcId="{D603DF06-21AA-4BDC-B112-479F33B5C12E}" destId="{90CB137B-A71C-4F11-A347-2B95ABB32F41}" srcOrd="0" destOrd="0" presId="urn:microsoft.com/office/officeart/2005/8/layout/vList5"/>
    <dgm:cxn modelId="{F8653F92-8FAB-4EE0-A191-8B73538943DD}" type="presParOf" srcId="{90CB137B-A71C-4F11-A347-2B95ABB32F41}" destId="{3D3FBE02-CB36-4CD2-95B3-8DAEAA22FCF4}" srcOrd="0" destOrd="0" presId="urn:microsoft.com/office/officeart/2005/8/layout/vList5"/>
    <dgm:cxn modelId="{EC7D033C-CBBC-48E0-B3BC-D97588DD467B}" type="presParOf" srcId="{90CB137B-A71C-4F11-A347-2B95ABB32F41}" destId="{71BFB21C-DBCB-408A-AA92-A29B979FC01D}" srcOrd="1" destOrd="0" presId="urn:microsoft.com/office/officeart/2005/8/layout/vList5"/>
    <dgm:cxn modelId="{EC0B41DE-5474-4949-BFFC-50DD16EE5E92}" type="presParOf" srcId="{D603DF06-21AA-4BDC-B112-479F33B5C12E}" destId="{BD88553F-58F4-4158-BDDF-B84891968F83}" srcOrd="1" destOrd="0" presId="urn:microsoft.com/office/officeart/2005/8/layout/vList5"/>
    <dgm:cxn modelId="{CF27719C-9AC9-4BC0-9FB8-477D499A6E39}" type="presParOf" srcId="{D603DF06-21AA-4BDC-B112-479F33B5C12E}" destId="{AEB528DA-B174-483E-8554-4C6DCF969BD8}" srcOrd="2" destOrd="0" presId="urn:microsoft.com/office/officeart/2005/8/layout/vList5"/>
    <dgm:cxn modelId="{6CFB46EE-77F6-4C90-AC0B-D45F5FF9239D}" type="presParOf" srcId="{AEB528DA-B174-483E-8554-4C6DCF969BD8}" destId="{2A2B34DE-C296-4CCE-99AA-B978167B4B97}" srcOrd="0" destOrd="0" presId="urn:microsoft.com/office/officeart/2005/8/layout/vList5"/>
    <dgm:cxn modelId="{FF98046C-FA9B-48BF-9E8C-FE2B5208ABF3}" type="presParOf" srcId="{AEB528DA-B174-483E-8554-4C6DCF969BD8}" destId="{A61FB13A-DE09-4460-9C1D-D7AF03757FFA}" srcOrd="1" destOrd="0" presId="urn:microsoft.com/office/officeart/2005/8/layout/vList5"/>
    <dgm:cxn modelId="{791D1BA7-B269-4629-A46A-ED13152814D8}" type="presParOf" srcId="{D603DF06-21AA-4BDC-B112-479F33B5C12E}" destId="{F04783BA-9C78-4993-BE3B-9E200CE84DE0}" srcOrd="3" destOrd="0" presId="urn:microsoft.com/office/officeart/2005/8/layout/vList5"/>
    <dgm:cxn modelId="{2190BBF0-87F4-4B1E-9CE4-F5BF727D4FF0}" type="presParOf" srcId="{D603DF06-21AA-4BDC-B112-479F33B5C12E}" destId="{391EE488-6FA5-4CC5-B77D-EE2060757D6D}" srcOrd="4" destOrd="0" presId="urn:microsoft.com/office/officeart/2005/8/layout/vList5"/>
    <dgm:cxn modelId="{40B7D617-65E9-42B4-B3B4-66E7C6FC9D5D}" type="presParOf" srcId="{391EE488-6FA5-4CC5-B77D-EE2060757D6D}" destId="{D3B1613B-C379-460D-97F7-8EDEA76E5775}" srcOrd="0" destOrd="0" presId="urn:microsoft.com/office/officeart/2005/8/layout/vList5"/>
    <dgm:cxn modelId="{DD24F10E-F54A-44B3-B627-FCEE6E3BCE2C}" type="presParOf" srcId="{391EE488-6FA5-4CC5-B77D-EE2060757D6D}" destId="{5FFC9BE3-710C-4B1F-8613-6AA7B02ACEB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FB21C-DBCB-408A-AA92-A29B979FC01D}">
      <dsp:nvSpPr>
        <dsp:cNvPr id="0" name=""/>
        <dsp:cNvSpPr/>
      </dsp:nvSpPr>
      <dsp:spPr>
        <a:xfrm rot="5400000">
          <a:off x="5952317" y="-2795402"/>
          <a:ext cx="1577325" cy="7169335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Implement mobile pay platform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Implement new paid parking areas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Implement demand-based pricing changes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Modernize and transition enforcement</a:t>
          </a:r>
        </a:p>
      </dsp:txBody>
      <dsp:txXfrm rot="-5400000">
        <a:off x="3156313" y="77601"/>
        <a:ext cx="7092336" cy="1423327"/>
      </dsp:txXfrm>
    </dsp:sp>
    <dsp:sp modelId="{3D3FBE02-CB36-4CD2-95B3-8DAEAA22FCF4}">
      <dsp:nvSpPr>
        <dsp:cNvPr id="0" name=""/>
        <dsp:cNvSpPr/>
      </dsp:nvSpPr>
      <dsp:spPr>
        <a:xfrm>
          <a:off x="873372" y="103463"/>
          <a:ext cx="2282940" cy="1371602"/>
        </a:xfrm>
        <a:prstGeom prst="round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Short Term</a:t>
          </a:r>
          <a:br>
            <a:rPr lang="en-US" sz="3000" kern="1200" dirty="0"/>
          </a:br>
          <a:r>
            <a:rPr lang="en-US" sz="3000" i="1" kern="1200" dirty="0"/>
            <a:t>Year 1</a:t>
          </a:r>
        </a:p>
      </dsp:txBody>
      <dsp:txXfrm>
        <a:off x="940328" y="170419"/>
        <a:ext cx="2149028" cy="1237690"/>
      </dsp:txXfrm>
    </dsp:sp>
    <dsp:sp modelId="{A61FB13A-DE09-4460-9C1D-D7AF03757FFA}">
      <dsp:nvSpPr>
        <dsp:cNvPr id="0" name=""/>
        <dsp:cNvSpPr/>
      </dsp:nvSpPr>
      <dsp:spPr>
        <a:xfrm rot="5400000">
          <a:off x="5955382" y="-1119494"/>
          <a:ext cx="1577325" cy="7169335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Create and expand shared parking network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Create code changes that support shared parking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Evaluate Downtown Benefit District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Evaluate performance metrics and program success</a:t>
          </a:r>
        </a:p>
      </dsp:txBody>
      <dsp:txXfrm rot="-5400000">
        <a:off x="3159378" y="1753509"/>
        <a:ext cx="7092336" cy="1423327"/>
      </dsp:txXfrm>
    </dsp:sp>
    <dsp:sp modelId="{2A2B34DE-C296-4CCE-99AA-B978167B4B97}">
      <dsp:nvSpPr>
        <dsp:cNvPr id="0" name=""/>
        <dsp:cNvSpPr/>
      </dsp:nvSpPr>
      <dsp:spPr>
        <a:xfrm>
          <a:off x="873372" y="1773584"/>
          <a:ext cx="2286005" cy="1383176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Mid Term</a:t>
          </a:r>
          <a:br>
            <a:rPr lang="en-US" sz="3000" kern="1200" dirty="0"/>
          </a:br>
          <a:r>
            <a:rPr lang="en-US" sz="3000" i="1" kern="1200" dirty="0"/>
            <a:t>Years 1-4</a:t>
          </a:r>
        </a:p>
      </dsp:txBody>
      <dsp:txXfrm>
        <a:off x="940893" y="1841105"/>
        <a:ext cx="2150963" cy="1248134"/>
      </dsp:txXfrm>
    </dsp:sp>
    <dsp:sp modelId="{5FFC9BE3-710C-4B1F-8613-6AA7B02ACEB8}">
      <dsp:nvSpPr>
        <dsp:cNvPr id="0" name=""/>
        <dsp:cNvSpPr/>
      </dsp:nvSpPr>
      <dsp:spPr>
        <a:xfrm rot="5400000">
          <a:off x="5955382" y="556413"/>
          <a:ext cx="1577325" cy="7169335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Expand shared parking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Evaluate commercial/neighborhood parking policies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Consider district-based mobility investments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Consider TDM &amp; Modern Mitigation strategies</a:t>
          </a:r>
        </a:p>
      </dsp:txBody>
      <dsp:txXfrm rot="-5400000">
        <a:off x="3159378" y="3429417"/>
        <a:ext cx="7092336" cy="1423327"/>
      </dsp:txXfrm>
    </dsp:sp>
    <dsp:sp modelId="{D3B1613B-C379-460D-97F7-8EDEA76E5775}">
      <dsp:nvSpPr>
        <dsp:cNvPr id="0" name=""/>
        <dsp:cNvSpPr/>
      </dsp:nvSpPr>
      <dsp:spPr>
        <a:xfrm>
          <a:off x="873372" y="3455279"/>
          <a:ext cx="2286005" cy="1371602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Long Term</a:t>
          </a:r>
          <a:br>
            <a:rPr lang="en-US" sz="3000" kern="1200" dirty="0"/>
          </a:br>
          <a:r>
            <a:rPr lang="en-US" sz="3000" i="1" kern="1200" dirty="0"/>
            <a:t>&gt; Year 4</a:t>
          </a:r>
        </a:p>
      </dsp:txBody>
      <dsp:txXfrm>
        <a:off x="940328" y="3522235"/>
        <a:ext cx="2152093" cy="1237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0E5D3-DD1B-4791-863E-B4F633C6AB7F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6C425-207D-483A-BF3F-991D5C160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03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6C425-207D-483A-BF3F-991D5C1605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53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6C425-207D-483A-BF3F-991D5C1605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68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FBDB70-30B7-4F4B-AF9A-55E96E4226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" y="-20646"/>
            <a:ext cx="12187604" cy="6027151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D13C14-D27D-4D98-8353-BDDEB9D0D2B9}"/>
              </a:ext>
            </a:extLst>
          </p:cNvPr>
          <p:cNvSpPr/>
          <p:nvPr userDrawn="1"/>
        </p:nvSpPr>
        <p:spPr>
          <a:xfrm>
            <a:off x="232994" y="567891"/>
            <a:ext cx="12187604" cy="7060179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64D0905-36D8-4710-B258-511CDF59E810}"/>
              </a:ext>
            </a:extLst>
          </p:cNvPr>
          <p:cNvSpPr/>
          <p:nvPr userDrawn="1"/>
        </p:nvSpPr>
        <p:spPr>
          <a:xfrm rot="5400000" flipH="1">
            <a:off x="4585577" y="-915964"/>
            <a:ext cx="2850131" cy="12353923"/>
          </a:xfrm>
          <a:custGeom>
            <a:avLst/>
            <a:gdLst>
              <a:gd name="connsiteX0" fmla="*/ 60385 w 7522234"/>
              <a:gd name="connsiteY0" fmla="*/ 0 h 6952891"/>
              <a:gd name="connsiteX1" fmla="*/ 6280030 w 7522234"/>
              <a:gd name="connsiteY1" fmla="*/ 0 h 6952891"/>
              <a:gd name="connsiteX2" fmla="*/ 7522234 w 7522234"/>
              <a:gd name="connsiteY2" fmla="*/ 6952891 h 6952891"/>
              <a:gd name="connsiteX3" fmla="*/ 0 w 7522234"/>
              <a:gd name="connsiteY3" fmla="*/ 6952891 h 6952891"/>
              <a:gd name="connsiteX4" fmla="*/ 60385 w 7522234"/>
              <a:gd name="connsiteY4" fmla="*/ 0 h 695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2234" h="6952891">
                <a:moveTo>
                  <a:pt x="60385" y="0"/>
                </a:moveTo>
                <a:lnTo>
                  <a:pt x="6280030" y="0"/>
                </a:lnTo>
                <a:lnTo>
                  <a:pt x="7522234" y="6952891"/>
                </a:lnTo>
                <a:lnTo>
                  <a:pt x="0" y="6952891"/>
                </a:lnTo>
                <a:lnTo>
                  <a:pt x="60385" y="0"/>
                </a:lnTo>
                <a:close/>
              </a:path>
            </a:pathLst>
          </a:custGeom>
          <a:solidFill>
            <a:schemeClr val="bg2">
              <a:alpha val="5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AFA92A1-D468-456D-ACC2-D393988263F6}"/>
              </a:ext>
            </a:extLst>
          </p:cNvPr>
          <p:cNvSpPr/>
          <p:nvPr userDrawn="1"/>
        </p:nvSpPr>
        <p:spPr>
          <a:xfrm rot="16200000">
            <a:off x="4666174" y="-541847"/>
            <a:ext cx="2850131" cy="12353923"/>
          </a:xfrm>
          <a:custGeom>
            <a:avLst/>
            <a:gdLst>
              <a:gd name="connsiteX0" fmla="*/ 60385 w 7522234"/>
              <a:gd name="connsiteY0" fmla="*/ 0 h 6952891"/>
              <a:gd name="connsiteX1" fmla="*/ 6280030 w 7522234"/>
              <a:gd name="connsiteY1" fmla="*/ 0 h 6952891"/>
              <a:gd name="connsiteX2" fmla="*/ 7522234 w 7522234"/>
              <a:gd name="connsiteY2" fmla="*/ 6952891 h 6952891"/>
              <a:gd name="connsiteX3" fmla="*/ 0 w 7522234"/>
              <a:gd name="connsiteY3" fmla="*/ 6952891 h 6952891"/>
              <a:gd name="connsiteX4" fmla="*/ 60385 w 7522234"/>
              <a:gd name="connsiteY4" fmla="*/ 0 h 695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2234" h="6952891">
                <a:moveTo>
                  <a:pt x="60385" y="0"/>
                </a:moveTo>
                <a:lnTo>
                  <a:pt x="6280030" y="0"/>
                </a:lnTo>
                <a:lnTo>
                  <a:pt x="7522234" y="6952891"/>
                </a:lnTo>
                <a:lnTo>
                  <a:pt x="0" y="6952891"/>
                </a:lnTo>
                <a:lnTo>
                  <a:pt x="6038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77800" dist="38100" dir="27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C7925-57E1-48C8-90A3-DD2B9406A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" y="4429919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3E64B6-B470-4AF4-931E-C3FA9E047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4325" y="6226858"/>
            <a:ext cx="9144000" cy="40583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294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E1E1AF-F5A6-4544-A785-DBAE27F77F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66875" y="-1"/>
            <a:ext cx="10520729" cy="70138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8661984-06D8-496A-97E8-1680B9396995}"/>
              </a:ext>
            </a:extLst>
          </p:cNvPr>
          <p:cNvSpPr/>
          <p:nvPr userDrawn="1"/>
        </p:nvSpPr>
        <p:spPr>
          <a:xfrm>
            <a:off x="4396" y="-1"/>
            <a:ext cx="12187604" cy="7060179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E37A46E-1E4D-4A6C-8863-FCFC517950E4}"/>
              </a:ext>
            </a:extLst>
          </p:cNvPr>
          <p:cNvSpPr/>
          <p:nvPr userDrawn="1"/>
        </p:nvSpPr>
        <p:spPr>
          <a:xfrm>
            <a:off x="-113042" y="-34506"/>
            <a:ext cx="7522234" cy="6952891"/>
          </a:xfrm>
          <a:custGeom>
            <a:avLst/>
            <a:gdLst>
              <a:gd name="connsiteX0" fmla="*/ 60385 w 7522234"/>
              <a:gd name="connsiteY0" fmla="*/ 0 h 6952891"/>
              <a:gd name="connsiteX1" fmla="*/ 6280030 w 7522234"/>
              <a:gd name="connsiteY1" fmla="*/ 0 h 6952891"/>
              <a:gd name="connsiteX2" fmla="*/ 7522234 w 7522234"/>
              <a:gd name="connsiteY2" fmla="*/ 6952891 h 6952891"/>
              <a:gd name="connsiteX3" fmla="*/ 0 w 7522234"/>
              <a:gd name="connsiteY3" fmla="*/ 6952891 h 6952891"/>
              <a:gd name="connsiteX4" fmla="*/ 60385 w 7522234"/>
              <a:gd name="connsiteY4" fmla="*/ 0 h 695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2234" h="6952891">
                <a:moveTo>
                  <a:pt x="60385" y="0"/>
                </a:moveTo>
                <a:lnTo>
                  <a:pt x="6280030" y="0"/>
                </a:lnTo>
                <a:lnTo>
                  <a:pt x="7522234" y="6952891"/>
                </a:lnTo>
                <a:lnTo>
                  <a:pt x="0" y="6952891"/>
                </a:lnTo>
                <a:lnTo>
                  <a:pt x="6038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77800" dist="38100" dir="27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50DC0-975C-4BDE-BD5E-B832F8A30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2049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1247F-9431-4614-A144-A7F716E56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2049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98E18-73D0-490C-BCC0-5A3522A77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1C319-263A-45E5-B033-BCC0967F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944C3-1314-476A-8494-B242AC48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F8B706-EA1A-41F0-8D4F-19B604335C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16" y="400709"/>
            <a:ext cx="6346430" cy="133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31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A3EFBE-958C-4BB4-B235-1687C02BE7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0732" y="0"/>
            <a:ext cx="10656872" cy="70601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93C03C-B609-4B23-9F8D-07598C0235E9}"/>
              </a:ext>
            </a:extLst>
          </p:cNvPr>
          <p:cNvSpPr/>
          <p:nvPr userDrawn="1"/>
        </p:nvSpPr>
        <p:spPr>
          <a:xfrm>
            <a:off x="4396" y="-1"/>
            <a:ext cx="12187604" cy="7060179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E37A46E-1E4D-4A6C-8863-FCFC517950E4}"/>
              </a:ext>
            </a:extLst>
          </p:cNvPr>
          <p:cNvSpPr/>
          <p:nvPr userDrawn="1"/>
        </p:nvSpPr>
        <p:spPr>
          <a:xfrm>
            <a:off x="-113042" y="-34506"/>
            <a:ext cx="7522234" cy="6952891"/>
          </a:xfrm>
          <a:custGeom>
            <a:avLst/>
            <a:gdLst>
              <a:gd name="connsiteX0" fmla="*/ 60385 w 7522234"/>
              <a:gd name="connsiteY0" fmla="*/ 0 h 6952891"/>
              <a:gd name="connsiteX1" fmla="*/ 6280030 w 7522234"/>
              <a:gd name="connsiteY1" fmla="*/ 0 h 6952891"/>
              <a:gd name="connsiteX2" fmla="*/ 7522234 w 7522234"/>
              <a:gd name="connsiteY2" fmla="*/ 6952891 h 6952891"/>
              <a:gd name="connsiteX3" fmla="*/ 0 w 7522234"/>
              <a:gd name="connsiteY3" fmla="*/ 6952891 h 6952891"/>
              <a:gd name="connsiteX4" fmla="*/ 60385 w 7522234"/>
              <a:gd name="connsiteY4" fmla="*/ 0 h 695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2234" h="6952891">
                <a:moveTo>
                  <a:pt x="60385" y="0"/>
                </a:moveTo>
                <a:lnTo>
                  <a:pt x="6280030" y="0"/>
                </a:lnTo>
                <a:lnTo>
                  <a:pt x="7522234" y="6952891"/>
                </a:lnTo>
                <a:lnTo>
                  <a:pt x="0" y="6952891"/>
                </a:lnTo>
                <a:lnTo>
                  <a:pt x="6038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77800" dist="38100" dir="27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50DC0-975C-4BDE-BD5E-B832F8A30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2049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1247F-9431-4614-A144-A7F716E56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2049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98E18-73D0-490C-BCC0-5A3522A77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1C319-263A-45E5-B033-BCC0967F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944C3-1314-476A-8494-B242AC48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A32B3A-B35C-4BC7-972D-9CC8460016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16" y="400709"/>
            <a:ext cx="6346430" cy="133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46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E841E5-0685-41F1-B133-7E10E8099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514" b="25135"/>
          <a:stretch/>
        </p:blipFill>
        <p:spPr>
          <a:xfrm>
            <a:off x="6090249" y="-94891"/>
            <a:ext cx="6085851" cy="69528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D8A1BD2-BD77-49F1-919D-7BFD263001C6}"/>
              </a:ext>
            </a:extLst>
          </p:cNvPr>
          <p:cNvSpPr/>
          <p:nvPr userDrawn="1"/>
        </p:nvSpPr>
        <p:spPr>
          <a:xfrm>
            <a:off x="4396" y="-1"/>
            <a:ext cx="12187604" cy="7060179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E37A46E-1E4D-4A6C-8863-FCFC517950E4}"/>
              </a:ext>
            </a:extLst>
          </p:cNvPr>
          <p:cNvSpPr/>
          <p:nvPr userDrawn="1"/>
        </p:nvSpPr>
        <p:spPr>
          <a:xfrm>
            <a:off x="-113042" y="-34506"/>
            <a:ext cx="7522234" cy="6952891"/>
          </a:xfrm>
          <a:custGeom>
            <a:avLst/>
            <a:gdLst>
              <a:gd name="connsiteX0" fmla="*/ 60385 w 7522234"/>
              <a:gd name="connsiteY0" fmla="*/ 0 h 6952891"/>
              <a:gd name="connsiteX1" fmla="*/ 6280030 w 7522234"/>
              <a:gd name="connsiteY1" fmla="*/ 0 h 6952891"/>
              <a:gd name="connsiteX2" fmla="*/ 7522234 w 7522234"/>
              <a:gd name="connsiteY2" fmla="*/ 6952891 h 6952891"/>
              <a:gd name="connsiteX3" fmla="*/ 0 w 7522234"/>
              <a:gd name="connsiteY3" fmla="*/ 6952891 h 6952891"/>
              <a:gd name="connsiteX4" fmla="*/ 60385 w 7522234"/>
              <a:gd name="connsiteY4" fmla="*/ 0 h 695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2234" h="6952891">
                <a:moveTo>
                  <a:pt x="60385" y="0"/>
                </a:moveTo>
                <a:lnTo>
                  <a:pt x="6280030" y="0"/>
                </a:lnTo>
                <a:lnTo>
                  <a:pt x="7522234" y="6952891"/>
                </a:lnTo>
                <a:lnTo>
                  <a:pt x="0" y="6952891"/>
                </a:lnTo>
                <a:lnTo>
                  <a:pt x="6038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77800" dist="38100" dir="27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50DC0-975C-4BDE-BD5E-B832F8A30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2049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1247F-9431-4614-A144-A7F716E56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2049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98E18-73D0-490C-BCC0-5A3522A77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1C319-263A-45E5-B033-BCC0967F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944C3-1314-476A-8494-B242AC48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602CA6-565C-49CE-8D4E-D5353C7B00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16" y="400709"/>
            <a:ext cx="6346430" cy="133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94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4BF880-488D-48B8-B99E-6CAE88D82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428"/>
          <a:stretch/>
        </p:blipFill>
        <p:spPr>
          <a:xfrm>
            <a:off x="4783138" y="0"/>
            <a:ext cx="7408862" cy="70207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407DBA-82B2-45CC-9458-738E90BDB316}"/>
              </a:ext>
            </a:extLst>
          </p:cNvPr>
          <p:cNvSpPr/>
          <p:nvPr userDrawn="1"/>
        </p:nvSpPr>
        <p:spPr>
          <a:xfrm>
            <a:off x="4396" y="-1"/>
            <a:ext cx="12187604" cy="7060179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E37A46E-1E4D-4A6C-8863-FCFC517950E4}"/>
              </a:ext>
            </a:extLst>
          </p:cNvPr>
          <p:cNvSpPr/>
          <p:nvPr userDrawn="1"/>
        </p:nvSpPr>
        <p:spPr>
          <a:xfrm>
            <a:off x="-72966" y="-53556"/>
            <a:ext cx="11176599" cy="6990991"/>
          </a:xfrm>
          <a:custGeom>
            <a:avLst/>
            <a:gdLst>
              <a:gd name="connsiteX0" fmla="*/ 60385 w 7522234"/>
              <a:gd name="connsiteY0" fmla="*/ 0 h 6952891"/>
              <a:gd name="connsiteX1" fmla="*/ 6280030 w 7522234"/>
              <a:gd name="connsiteY1" fmla="*/ 0 h 6952891"/>
              <a:gd name="connsiteX2" fmla="*/ 7522234 w 7522234"/>
              <a:gd name="connsiteY2" fmla="*/ 6952891 h 6952891"/>
              <a:gd name="connsiteX3" fmla="*/ 0 w 7522234"/>
              <a:gd name="connsiteY3" fmla="*/ 6952891 h 6952891"/>
              <a:gd name="connsiteX4" fmla="*/ 60385 w 7522234"/>
              <a:gd name="connsiteY4" fmla="*/ 0 h 6952891"/>
              <a:gd name="connsiteX0" fmla="*/ 0 w 11176599"/>
              <a:gd name="connsiteY0" fmla="*/ 0 h 6971941"/>
              <a:gd name="connsiteX1" fmla="*/ 9934395 w 11176599"/>
              <a:gd name="connsiteY1" fmla="*/ 19050 h 6971941"/>
              <a:gd name="connsiteX2" fmla="*/ 11176599 w 11176599"/>
              <a:gd name="connsiteY2" fmla="*/ 6971941 h 6971941"/>
              <a:gd name="connsiteX3" fmla="*/ 3654365 w 11176599"/>
              <a:gd name="connsiteY3" fmla="*/ 6971941 h 6971941"/>
              <a:gd name="connsiteX4" fmla="*/ 0 w 11176599"/>
              <a:gd name="connsiteY4" fmla="*/ 0 h 6971941"/>
              <a:gd name="connsiteX0" fmla="*/ 0 w 11176599"/>
              <a:gd name="connsiteY0" fmla="*/ 0 h 6990991"/>
              <a:gd name="connsiteX1" fmla="*/ 9934395 w 11176599"/>
              <a:gd name="connsiteY1" fmla="*/ 19050 h 6990991"/>
              <a:gd name="connsiteX2" fmla="*/ 11176599 w 11176599"/>
              <a:gd name="connsiteY2" fmla="*/ 6971941 h 6990991"/>
              <a:gd name="connsiteX3" fmla="*/ 6290 w 11176599"/>
              <a:gd name="connsiteY3" fmla="*/ 6990991 h 6990991"/>
              <a:gd name="connsiteX4" fmla="*/ 0 w 11176599"/>
              <a:gd name="connsiteY4" fmla="*/ 0 h 699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6599" h="6990991">
                <a:moveTo>
                  <a:pt x="0" y="0"/>
                </a:moveTo>
                <a:lnTo>
                  <a:pt x="9934395" y="19050"/>
                </a:lnTo>
                <a:lnTo>
                  <a:pt x="11176599" y="6971941"/>
                </a:lnTo>
                <a:lnTo>
                  <a:pt x="6290" y="6990991"/>
                </a:lnTo>
                <a:cubicBezTo>
                  <a:pt x="4193" y="4660661"/>
                  <a:pt x="2097" y="23303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77800" dist="38100" dir="27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1247F-9431-4614-A144-A7F716E56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39200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98E18-73D0-490C-BCC0-5A3522A77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1C319-263A-45E5-B033-BCC0967F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944C3-1314-476A-8494-B242AC48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7E8A6D-6987-43C8-9359-D54A10B894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66" y="372821"/>
            <a:ext cx="9750366" cy="13375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150DC0-975C-4BDE-BD5E-B832F8A30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392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2898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4BF880-488D-48B8-B99E-6CAE88D82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428"/>
          <a:stretch/>
        </p:blipFill>
        <p:spPr>
          <a:xfrm>
            <a:off x="4783138" y="0"/>
            <a:ext cx="7408862" cy="70207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407DBA-82B2-45CC-9458-738E90BDB316}"/>
              </a:ext>
            </a:extLst>
          </p:cNvPr>
          <p:cNvSpPr/>
          <p:nvPr userDrawn="1"/>
        </p:nvSpPr>
        <p:spPr>
          <a:xfrm>
            <a:off x="4396" y="-1"/>
            <a:ext cx="12187604" cy="7060179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E37A46E-1E4D-4A6C-8863-FCFC517950E4}"/>
              </a:ext>
            </a:extLst>
          </p:cNvPr>
          <p:cNvSpPr/>
          <p:nvPr userDrawn="1"/>
        </p:nvSpPr>
        <p:spPr>
          <a:xfrm>
            <a:off x="-72966" y="-53556"/>
            <a:ext cx="11176599" cy="6990991"/>
          </a:xfrm>
          <a:custGeom>
            <a:avLst/>
            <a:gdLst>
              <a:gd name="connsiteX0" fmla="*/ 60385 w 7522234"/>
              <a:gd name="connsiteY0" fmla="*/ 0 h 6952891"/>
              <a:gd name="connsiteX1" fmla="*/ 6280030 w 7522234"/>
              <a:gd name="connsiteY1" fmla="*/ 0 h 6952891"/>
              <a:gd name="connsiteX2" fmla="*/ 7522234 w 7522234"/>
              <a:gd name="connsiteY2" fmla="*/ 6952891 h 6952891"/>
              <a:gd name="connsiteX3" fmla="*/ 0 w 7522234"/>
              <a:gd name="connsiteY3" fmla="*/ 6952891 h 6952891"/>
              <a:gd name="connsiteX4" fmla="*/ 60385 w 7522234"/>
              <a:gd name="connsiteY4" fmla="*/ 0 h 6952891"/>
              <a:gd name="connsiteX0" fmla="*/ 0 w 11176599"/>
              <a:gd name="connsiteY0" fmla="*/ 0 h 6971941"/>
              <a:gd name="connsiteX1" fmla="*/ 9934395 w 11176599"/>
              <a:gd name="connsiteY1" fmla="*/ 19050 h 6971941"/>
              <a:gd name="connsiteX2" fmla="*/ 11176599 w 11176599"/>
              <a:gd name="connsiteY2" fmla="*/ 6971941 h 6971941"/>
              <a:gd name="connsiteX3" fmla="*/ 3654365 w 11176599"/>
              <a:gd name="connsiteY3" fmla="*/ 6971941 h 6971941"/>
              <a:gd name="connsiteX4" fmla="*/ 0 w 11176599"/>
              <a:gd name="connsiteY4" fmla="*/ 0 h 6971941"/>
              <a:gd name="connsiteX0" fmla="*/ 0 w 11176599"/>
              <a:gd name="connsiteY0" fmla="*/ 0 h 6990991"/>
              <a:gd name="connsiteX1" fmla="*/ 9934395 w 11176599"/>
              <a:gd name="connsiteY1" fmla="*/ 19050 h 6990991"/>
              <a:gd name="connsiteX2" fmla="*/ 11176599 w 11176599"/>
              <a:gd name="connsiteY2" fmla="*/ 6971941 h 6990991"/>
              <a:gd name="connsiteX3" fmla="*/ 6290 w 11176599"/>
              <a:gd name="connsiteY3" fmla="*/ 6990991 h 6990991"/>
              <a:gd name="connsiteX4" fmla="*/ 0 w 11176599"/>
              <a:gd name="connsiteY4" fmla="*/ 0 h 699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6599" h="6990991">
                <a:moveTo>
                  <a:pt x="0" y="0"/>
                </a:moveTo>
                <a:lnTo>
                  <a:pt x="9934395" y="19050"/>
                </a:lnTo>
                <a:lnTo>
                  <a:pt x="11176599" y="6971941"/>
                </a:lnTo>
                <a:lnTo>
                  <a:pt x="6290" y="6990991"/>
                </a:lnTo>
                <a:cubicBezTo>
                  <a:pt x="4193" y="4660661"/>
                  <a:pt x="2097" y="23303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77800" dist="38100" dir="27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944C3-1314-476A-8494-B242AC48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04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4BF880-488D-48B8-B99E-6CAE88D82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428"/>
          <a:stretch/>
        </p:blipFill>
        <p:spPr>
          <a:xfrm>
            <a:off x="4783138" y="0"/>
            <a:ext cx="7408862" cy="70207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407DBA-82B2-45CC-9458-738E90BDB316}"/>
              </a:ext>
            </a:extLst>
          </p:cNvPr>
          <p:cNvSpPr/>
          <p:nvPr userDrawn="1"/>
        </p:nvSpPr>
        <p:spPr>
          <a:xfrm>
            <a:off x="4396" y="-1"/>
            <a:ext cx="12187604" cy="7060179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E37A46E-1E4D-4A6C-8863-FCFC517950E4}"/>
              </a:ext>
            </a:extLst>
          </p:cNvPr>
          <p:cNvSpPr/>
          <p:nvPr userDrawn="1"/>
        </p:nvSpPr>
        <p:spPr>
          <a:xfrm>
            <a:off x="-72966" y="-53556"/>
            <a:ext cx="11176599" cy="6990991"/>
          </a:xfrm>
          <a:custGeom>
            <a:avLst/>
            <a:gdLst>
              <a:gd name="connsiteX0" fmla="*/ 60385 w 7522234"/>
              <a:gd name="connsiteY0" fmla="*/ 0 h 6952891"/>
              <a:gd name="connsiteX1" fmla="*/ 6280030 w 7522234"/>
              <a:gd name="connsiteY1" fmla="*/ 0 h 6952891"/>
              <a:gd name="connsiteX2" fmla="*/ 7522234 w 7522234"/>
              <a:gd name="connsiteY2" fmla="*/ 6952891 h 6952891"/>
              <a:gd name="connsiteX3" fmla="*/ 0 w 7522234"/>
              <a:gd name="connsiteY3" fmla="*/ 6952891 h 6952891"/>
              <a:gd name="connsiteX4" fmla="*/ 60385 w 7522234"/>
              <a:gd name="connsiteY4" fmla="*/ 0 h 6952891"/>
              <a:gd name="connsiteX0" fmla="*/ 0 w 11176599"/>
              <a:gd name="connsiteY0" fmla="*/ 0 h 6971941"/>
              <a:gd name="connsiteX1" fmla="*/ 9934395 w 11176599"/>
              <a:gd name="connsiteY1" fmla="*/ 19050 h 6971941"/>
              <a:gd name="connsiteX2" fmla="*/ 11176599 w 11176599"/>
              <a:gd name="connsiteY2" fmla="*/ 6971941 h 6971941"/>
              <a:gd name="connsiteX3" fmla="*/ 3654365 w 11176599"/>
              <a:gd name="connsiteY3" fmla="*/ 6971941 h 6971941"/>
              <a:gd name="connsiteX4" fmla="*/ 0 w 11176599"/>
              <a:gd name="connsiteY4" fmla="*/ 0 h 6971941"/>
              <a:gd name="connsiteX0" fmla="*/ 0 w 11176599"/>
              <a:gd name="connsiteY0" fmla="*/ 0 h 6990991"/>
              <a:gd name="connsiteX1" fmla="*/ 9934395 w 11176599"/>
              <a:gd name="connsiteY1" fmla="*/ 19050 h 6990991"/>
              <a:gd name="connsiteX2" fmla="*/ 11176599 w 11176599"/>
              <a:gd name="connsiteY2" fmla="*/ 6971941 h 6990991"/>
              <a:gd name="connsiteX3" fmla="*/ 6290 w 11176599"/>
              <a:gd name="connsiteY3" fmla="*/ 6990991 h 6990991"/>
              <a:gd name="connsiteX4" fmla="*/ 0 w 11176599"/>
              <a:gd name="connsiteY4" fmla="*/ 0 h 699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6599" h="6990991">
                <a:moveTo>
                  <a:pt x="0" y="0"/>
                </a:moveTo>
                <a:lnTo>
                  <a:pt x="9934395" y="19050"/>
                </a:lnTo>
                <a:lnTo>
                  <a:pt x="11176599" y="6971941"/>
                </a:lnTo>
                <a:lnTo>
                  <a:pt x="6290" y="6990991"/>
                </a:lnTo>
                <a:cubicBezTo>
                  <a:pt x="4193" y="4660661"/>
                  <a:pt x="2097" y="23303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77800" dist="38100" dir="27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1247F-9431-4614-A144-A7F716E56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39200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98E18-73D0-490C-BCC0-5A3522A77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1C319-263A-45E5-B033-BCC0967F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944C3-1314-476A-8494-B242AC48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5AB574-981B-468A-AF24-00E78C733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66" y="365291"/>
            <a:ext cx="9750366" cy="13375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150DC0-975C-4BDE-BD5E-B832F8A30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52" y="365125"/>
            <a:ext cx="922904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8515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4BF880-488D-48B8-B99E-6CAE88D82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428"/>
          <a:stretch/>
        </p:blipFill>
        <p:spPr>
          <a:xfrm>
            <a:off x="4783138" y="0"/>
            <a:ext cx="7408862" cy="70207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407DBA-82B2-45CC-9458-738E90BDB316}"/>
              </a:ext>
            </a:extLst>
          </p:cNvPr>
          <p:cNvSpPr/>
          <p:nvPr userDrawn="1"/>
        </p:nvSpPr>
        <p:spPr>
          <a:xfrm>
            <a:off x="4396" y="-1"/>
            <a:ext cx="12187604" cy="7060179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E37A46E-1E4D-4A6C-8863-FCFC517950E4}"/>
              </a:ext>
            </a:extLst>
          </p:cNvPr>
          <p:cNvSpPr/>
          <p:nvPr userDrawn="1"/>
        </p:nvSpPr>
        <p:spPr>
          <a:xfrm>
            <a:off x="-72966" y="-53556"/>
            <a:ext cx="11176599" cy="6990991"/>
          </a:xfrm>
          <a:custGeom>
            <a:avLst/>
            <a:gdLst>
              <a:gd name="connsiteX0" fmla="*/ 60385 w 7522234"/>
              <a:gd name="connsiteY0" fmla="*/ 0 h 6952891"/>
              <a:gd name="connsiteX1" fmla="*/ 6280030 w 7522234"/>
              <a:gd name="connsiteY1" fmla="*/ 0 h 6952891"/>
              <a:gd name="connsiteX2" fmla="*/ 7522234 w 7522234"/>
              <a:gd name="connsiteY2" fmla="*/ 6952891 h 6952891"/>
              <a:gd name="connsiteX3" fmla="*/ 0 w 7522234"/>
              <a:gd name="connsiteY3" fmla="*/ 6952891 h 6952891"/>
              <a:gd name="connsiteX4" fmla="*/ 60385 w 7522234"/>
              <a:gd name="connsiteY4" fmla="*/ 0 h 6952891"/>
              <a:gd name="connsiteX0" fmla="*/ 0 w 11176599"/>
              <a:gd name="connsiteY0" fmla="*/ 0 h 6971941"/>
              <a:gd name="connsiteX1" fmla="*/ 9934395 w 11176599"/>
              <a:gd name="connsiteY1" fmla="*/ 19050 h 6971941"/>
              <a:gd name="connsiteX2" fmla="*/ 11176599 w 11176599"/>
              <a:gd name="connsiteY2" fmla="*/ 6971941 h 6971941"/>
              <a:gd name="connsiteX3" fmla="*/ 3654365 w 11176599"/>
              <a:gd name="connsiteY3" fmla="*/ 6971941 h 6971941"/>
              <a:gd name="connsiteX4" fmla="*/ 0 w 11176599"/>
              <a:gd name="connsiteY4" fmla="*/ 0 h 6971941"/>
              <a:gd name="connsiteX0" fmla="*/ 0 w 11176599"/>
              <a:gd name="connsiteY0" fmla="*/ 0 h 6990991"/>
              <a:gd name="connsiteX1" fmla="*/ 9934395 w 11176599"/>
              <a:gd name="connsiteY1" fmla="*/ 19050 h 6990991"/>
              <a:gd name="connsiteX2" fmla="*/ 11176599 w 11176599"/>
              <a:gd name="connsiteY2" fmla="*/ 6971941 h 6990991"/>
              <a:gd name="connsiteX3" fmla="*/ 6290 w 11176599"/>
              <a:gd name="connsiteY3" fmla="*/ 6990991 h 6990991"/>
              <a:gd name="connsiteX4" fmla="*/ 0 w 11176599"/>
              <a:gd name="connsiteY4" fmla="*/ 0 h 699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6599" h="6990991">
                <a:moveTo>
                  <a:pt x="0" y="0"/>
                </a:moveTo>
                <a:lnTo>
                  <a:pt x="9934395" y="19050"/>
                </a:lnTo>
                <a:lnTo>
                  <a:pt x="11176599" y="6971941"/>
                </a:lnTo>
                <a:lnTo>
                  <a:pt x="6290" y="6990991"/>
                </a:lnTo>
                <a:cubicBezTo>
                  <a:pt x="4193" y="4660661"/>
                  <a:pt x="2097" y="23303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77800" dist="38100" dir="27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1247F-9431-4614-A144-A7F716E56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41434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98E18-73D0-490C-BCC0-5A3522A77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1C319-263A-45E5-B033-BCC0967F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944C3-1314-476A-8494-B242AC48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5AB574-981B-468A-AF24-00E78C733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66" y="365291"/>
            <a:ext cx="9750366" cy="13375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150DC0-975C-4BDE-BD5E-B832F8A30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52" y="365125"/>
            <a:ext cx="922904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9991586-6296-4689-B451-0999CB7491B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56996" y="1825625"/>
            <a:ext cx="4341434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0620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4BF880-488D-48B8-B99E-6CAE88D82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428"/>
          <a:stretch/>
        </p:blipFill>
        <p:spPr>
          <a:xfrm>
            <a:off x="4783138" y="0"/>
            <a:ext cx="7408862" cy="70207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407DBA-82B2-45CC-9458-738E90BDB316}"/>
              </a:ext>
            </a:extLst>
          </p:cNvPr>
          <p:cNvSpPr/>
          <p:nvPr userDrawn="1"/>
        </p:nvSpPr>
        <p:spPr>
          <a:xfrm>
            <a:off x="4396" y="-1"/>
            <a:ext cx="12187604" cy="7060179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E37A46E-1E4D-4A6C-8863-FCFC517950E4}"/>
              </a:ext>
            </a:extLst>
          </p:cNvPr>
          <p:cNvSpPr/>
          <p:nvPr userDrawn="1"/>
        </p:nvSpPr>
        <p:spPr>
          <a:xfrm>
            <a:off x="-72966" y="-53556"/>
            <a:ext cx="11176599" cy="6990991"/>
          </a:xfrm>
          <a:custGeom>
            <a:avLst/>
            <a:gdLst>
              <a:gd name="connsiteX0" fmla="*/ 60385 w 7522234"/>
              <a:gd name="connsiteY0" fmla="*/ 0 h 6952891"/>
              <a:gd name="connsiteX1" fmla="*/ 6280030 w 7522234"/>
              <a:gd name="connsiteY1" fmla="*/ 0 h 6952891"/>
              <a:gd name="connsiteX2" fmla="*/ 7522234 w 7522234"/>
              <a:gd name="connsiteY2" fmla="*/ 6952891 h 6952891"/>
              <a:gd name="connsiteX3" fmla="*/ 0 w 7522234"/>
              <a:gd name="connsiteY3" fmla="*/ 6952891 h 6952891"/>
              <a:gd name="connsiteX4" fmla="*/ 60385 w 7522234"/>
              <a:gd name="connsiteY4" fmla="*/ 0 h 6952891"/>
              <a:gd name="connsiteX0" fmla="*/ 0 w 11176599"/>
              <a:gd name="connsiteY0" fmla="*/ 0 h 6971941"/>
              <a:gd name="connsiteX1" fmla="*/ 9934395 w 11176599"/>
              <a:gd name="connsiteY1" fmla="*/ 19050 h 6971941"/>
              <a:gd name="connsiteX2" fmla="*/ 11176599 w 11176599"/>
              <a:gd name="connsiteY2" fmla="*/ 6971941 h 6971941"/>
              <a:gd name="connsiteX3" fmla="*/ 3654365 w 11176599"/>
              <a:gd name="connsiteY3" fmla="*/ 6971941 h 6971941"/>
              <a:gd name="connsiteX4" fmla="*/ 0 w 11176599"/>
              <a:gd name="connsiteY4" fmla="*/ 0 h 6971941"/>
              <a:gd name="connsiteX0" fmla="*/ 0 w 11176599"/>
              <a:gd name="connsiteY0" fmla="*/ 0 h 6990991"/>
              <a:gd name="connsiteX1" fmla="*/ 9934395 w 11176599"/>
              <a:gd name="connsiteY1" fmla="*/ 19050 h 6990991"/>
              <a:gd name="connsiteX2" fmla="*/ 11176599 w 11176599"/>
              <a:gd name="connsiteY2" fmla="*/ 6971941 h 6990991"/>
              <a:gd name="connsiteX3" fmla="*/ 6290 w 11176599"/>
              <a:gd name="connsiteY3" fmla="*/ 6990991 h 6990991"/>
              <a:gd name="connsiteX4" fmla="*/ 0 w 11176599"/>
              <a:gd name="connsiteY4" fmla="*/ 0 h 699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6599" h="6990991">
                <a:moveTo>
                  <a:pt x="0" y="0"/>
                </a:moveTo>
                <a:lnTo>
                  <a:pt x="9934395" y="19050"/>
                </a:lnTo>
                <a:lnTo>
                  <a:pt x="11176599" y="6971941"/>
                </a:lnTo>
                <a:lnTo>
                  <a:pt x="6290" y="6990991"/>
                </a:lnTo>
                <a:cubicBezTo>
                  <a:pt x="4193" y="4660661"/>
                  <a:pt x="2097" y="23303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77800" dist="38100" dir="27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1247F-9431-4614-A144-A7F716E56B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8839200" cy="1337591"/>
          </a:xfrm>
        </p:spPr>
        <p:txBody>
          <a:bodyPr anchor="ctr"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98E18-73D0-490C-BCC0-5A3522A77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1C319-263A-45E5-B033-BCC0967F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944C3-1314-476A-8494-B242AC48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5AB574-981B-468A-AF24-00E78C733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66" y="365291"/>
            <a:ext cx="9750366" cy="13375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150DC0-975C-4BDE-BD5E-B832F8A30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52" y="365125"/>
            <a:ext cx="922904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E3BAA6F-F592-42F9-BA59-3478BB3A8A3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3309734"/>
            <a:ext cx="4413422" cy="483791"/>
          </a:xfr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Intended Benefits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96B1B3-99F3-4D5D-B334-63ADB3A46F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328984" y="3309735"/>
            <a:ext cx="4348416" cy="483790"/>
          </a:xfr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b="1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Potential Challenges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A1FC1B4-E945-4B71-8C27-141774BF203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3925924"/>
            <a:ext cx="4413422" cy="2214466"/>
          </a:xfr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B1665AA-9A60-4047-86D3-E92B217EF8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328984" y="3926605"/>
            <a:ext cx="4348416" cy="2214466"/>
          </a:xfr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7169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B6354-0191-4F4A-A373-76B193E1D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268" y="365125"/>
            <a:ext cx="9131532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6081F9-4C61-4C2F-9347-030C9F4B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4E8355-24DA-4538-A364-156801444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9B05E-0A71-4F30-BDE0-2B4C35DDD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02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F751D11-B8BF-46F4-A719-4FD3866EE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" r="31912"/>
          <a:stretch/>
        </p:blipFill>
        <p:spPr>
          <a:xfrm>
            <a:off x="5047533" y="136524"/>
            <a:ext cx="7140072" cy="68009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814149-271D-40CF-A4A9-A37595011B88}"/>
              </a:ext>
            </a:extLst>
          </p:cNvPr>
          <p:cNvSpPr/>
          <p:nvPr userDrawn="1"/>
        </p:nvSpPr>
        <p:spPr>
          <a:xfrm>
            <a:off x="4396" y="-1"/>
            <a:ext cx="12187604" cy="7060179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E37A46E-1E4D-4A6C-8863-FCFC517950E4}"/>
              </a:ext>
            </a:extLst>
          </p:cNvPr>
          <p:cNvSpPr/>
          <p:nvPr userDrawn="1"/>
        </p:nvSpPr>
        <p:spPr>
          <a:xfrm>
            <a:off x="-72966" y="-53556"/>
            <a:ext cx="11176599" cy="6990991"/>
          </a:xfrm>
          <a:custGeom>
            <a:avLst/>
            <a:gdLst>
              <a:gd name="connsiteX0" fmla="*/ 60385 w 7522234"/>
              <a:gd name="connsiteY0" fmla="*/ 0 h 6952891"/>
              <a:gd name="connsiteX1" fmla="*/ 6280030 w 7522234"/>
              <a:gd name="connsiteY1" fmla="*/ 0 h 6952891"/>
              <a:gd name="connsiteX2" fmla="*/ 7522234 w 7522234"/>
              <a:gd name="connsiteY2" fmla="*/ 6952891 h 6952891"/>
              <a:gd name="connsiteX3" fmla="*/ 0 w 7522234"/>
              <a:gd name="connsiteY3" fmla="*/ 6952891 h 6952891"/>
              <a:gd name="connsiteX4" fmla="*/ 60385 w 7522234"/>
              <a:gd name="connsiteY4" fmla="*/ 0 h 6952891"/>
              <a:gd name="connsiteX0" fmla="*/ 0 w 11176599"/>
              <a:gd name="connsiteY0" fmla="*/ 0 h 6971941"/>
              <a:gd name="connsiteX1" fmla="*/ 9934395 w 11176599"/>
              <a:gd name="connsiteY1" fmla="*/ 19050 h 6971941"/>
              <a:gd name="connsiteX2" fmla="*/ 11176599 w 11176599"/>
              <a:gd name="connsiteY2" fmla="*/ 6971941 h 6971941"/>
              <a:gd name="connsiteX3" fmla="*/ 3654365 w 11176599"/>
              <a:gd name="connsiteY3" fmla="*/ 6971941 h 6971941"/>
              <a:gd name="connsiteX4" fmla="*/ 0 w 11176599"/>
              <a:gd name="connsiteY4" fmla="*/ 0 h 6971941"/>
              <a:gd name="connsiteX0" fmla="*/ 0 w 11176599"/>
              <a:gd name="connsiteY0" fmla="*/ 0 h 6990991"/>
              <a:gd name="connsiteX1" fmla="*/ 9934395 w 11176599"/>
              <a:gd name="connsiteY1" fmla="*/ 19050 h 6990991"/>
              <a:gd name="connsiteX2" fmla="*/ 11176599 w 11176599"/>
              <a:gd name="connsiteY2" fmla="*/ 6971941 h 6990991"/>
              <a:gd name="connsiteX3" fmla="*/ 6290 w 11176599"/>
              <a:gd name="connsiteY3" fmla="*/ 6990991 h 6990991"/>
              <a:gd name="connsiteX4" fmla="*/ 0 w 11176599"/>
              <a:gd name="connsiteY4" fmla="*/ 0 h 699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6599" h="6990991">
                <a:moveTo>
                  <a:pt x="0" y="0"/>
                </a:moveTo>
                <a:lnTo>
                  <a:pt x="9934395" y="19050"/>
                </a:lnTo>
                <a:lnTo>
                  <a:pt x="11176599" y="6971941"/>
                </a:lnTo>
                <a:lnTo>
                  <a:pt x="6290" y="6990991"/>
                </a:lnTo>
                <a:cubicBezTo>
                  <a:pt x="4193" y="4660661"/>
                  <a:pt x="2097" y="23303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77800" dist="38100" dir="27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1247F-9431-4614-A144-A7F716E56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39200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98E18-73D0-490C-BCC0-5A3522A77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1C319-263A-45E5-B033-BCC0967F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944C3-1314-476A-8494-B242AC48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B32477-D143-4C28-8108-8E843ACD26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48" y="365123"/>
            <a:ext cx="9751248" cy="13375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150DC0-975C-4BDE-BD5E-B832F8A30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392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31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FBDB70-30B7-4F4B-AF9A-55E96E422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t="12989" b="11314"/>
          <a:stretch/>
        </p:blipFill>
        <p:spPr>
          <a:xfrm>
            <a:off x="-85722" y="-1"/>
            <a:ext cx="12321540" cy="70601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44F12B-EFA6-4235-9963-C0CB8EECFB6D}"/>
              </a:ext>
            </a:extLst>
          </p:cNvPr>
          <p:cNvSpPr/>
          <p:nvPr userDrawn="1"/>
        </p:nvSpPr>
        <p:spPr>
          <a:xfrm>
            <a:off x="4396" y="-1"/>
            <a:ext cx="12187604" cy="7060179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AFA92A1-D468-456D-ACC2-D393988263F6}"/>
              </a:ext>
            </a:extLst>
          </p:cNvPr>
          <p:cNvSpPr/>
          <p:nvPr userDrawn="1"/>
        </p:nvSpPr>
        <p:spPr>
          <a:xfrm rot="16200000">
            <a:off x="5171000" y="-37023"/>
            <a:ext cx="1840480" cy="12353923"/>
          </a:xfrm>
          <a:custGeom>
            <a:avLst/>
            <a:gdLst>
              <a:gd name="connsiteX0" fmla="*/ 60385 w 7522234"/>
              <a:gd name="connsiteY0" fmla="*/ 0 h 6952891"/>
              <a:gd name="connsiteX1" fmla="*/ 6280030 w 7522234"/>
              <a:gd name="connsiteY1" fmla="*/ 0 h 6952891"/>
              <a:gd name="connsiteX2" fmla="*/ 7522234 w 7522234"/>
              <a:gd name="connsiteY2" fmla="*/ 6952891 h 6952891"/>
              <a:gd name="connsiteX3" fmla="*/ 0 w 7522234"/>
              <a:gd name="connsiteY3" fmla="*/ 6952891 h 6952891"/>
              <a:gd name="connsiteX4" fmla="*/ 60385 w 7522234"/>
              <a:gd name="connsiteY4" fmla="*/ 0 h 695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2234" h="6952891">
                <a:moveTo>
                  <a:pt x="60385" y="0"/>
                </a:moveTo>
                <a:lnTo>
                  <a:pt x="6280030" y="0"/>
                </a:lnTo>
                <a:lnTo>
                  <a:pt x="7522234" y="6952891"/>
                </a:lnTo>
                <a:lnTo>
                  <a:pt x="0" y="6952891"/>
                </a:lnTo>
                <a:lnTo>
                  <a:pt x="603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77800" dist="38100" dir="27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C7925-57E1-48C8-90A3-DD2B9406A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" y="4429919"/>
            <a:ext cx="1191849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7306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0547E-0813-4BE8-918D-06CCA25BF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D5E99-1A33-46FE-89BB-C3D3BC948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16212-FF63-435C-99E2-AEAFCBED0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D88E7-611A-4C49-B2A4-3A4A09B0C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A4D81-C61F-4DDC-97E2-B1DCB7451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34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771BB-F059-4766-9B0D-D6CB7C8CE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273B8-976E-4FA7-955B-CA35177F5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575F-00AE-4AF3-BA24-17B7990DF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F9D24-D9A5-42A5-A65C-9365B8E84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16358-F75C-4C71-8148-ADE03610C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BB461A-E2E0-4D29-97E9-DAE81DD056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48" y="365123"/>
            <a:ext cx="9751248" cy="13375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A60B7E-2B8E-49B7-9EEA-B712EDF2E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18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23063-1FF3-45E9-B36B-3A4015DC0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EA402-DC57-429F-A3F3-44FBD7939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5F6C22-DC17-475B-893B-3539B955A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1BDB85-6D17-4B97-B876-FB17842BC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3D35B5-92F4-43BA-B503-BED32EC0AF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651B69-9742-4414-BF61-E70E10FEB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3CEE5-7C9D-463E-B4FD-83D8DC4EF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B2FE80-0B97-41F0-A6C1-BDA25D1D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16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6081F9-4C61-4C2F-9347-030C9F4B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4E8355-24DA-4538-A364-156801444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9B05E-0A71-4F30-BDE0-2B4C35DDD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7117AD-13C4-4821-9EC7-CD39CB22D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48" y="365123"/>
            <a:ext cx="9751248" cy="13375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DB6354-0191-4F4A-A373-76B193E1D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410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CBB7CE-7DAB-4AC6-BD3C-D525198B7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BF5946-30CD-4DFC-AD7E-860A917EF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618F3-9F12-406B-A1A1-5A1237DE4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29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CD26B-8552-4BB2-8866-E84F0CA5F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8908-B536-4F5D-9FDC-99129B0E8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32B8E1-084F-4AC7-A45D-F0C6DB6A8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16EB9-C9DF-4B40-B1DA-A9BC014D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CB589A-7D98-4A4F-899A-3441ABF4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AAA5D-8E7C-433C-9A1E-7E5907F11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88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6D568-4954-432B-9254-B5055D203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2E6F4A-4899-47A4-90CD-CFE233A776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10CC3-2EAF-4D2F-A5CD-4F82475C4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B84EC6-24D2-4F9E-8CAB-3595B1D0E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61B3E-BB42-4EB8-A0AE-F2360C24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BE0A6-A249-45F8-9FB2-F755E4CE5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92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F79E9-3DFD-4AFC-923B-2F02CA8D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B8A206-3883-41C9-B084-EFEAA6726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BB091-33D8-4C21-AD23-B403008B4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DB36A-280F-49A6-B0B2-6042BB5E1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19826-9BEC-4207-916C-38ECA445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82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D8C995-B582-4036-8BF1-DF1EF9D56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47287-9AE1-4533-ADE5-451101372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0E301-2CAA-424E-8EA4-6BF770DB5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336A3-49E6-47B7-9EAB-688A5F256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D36A3-16E5-4DF1-9732-818FBDEF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04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FBDB70-30B7-4F4B-AF9A-55E96E422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19369" r="608"/>
          <a:stretch/>
        </p:blipFill>
        <p:spPr>
          <a:xfrm>
            <a:off x="0" y="0"/>
            <a:ext cx="12192000" cy="67291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44F12B-EFA6-4235-9963-C0CB8EECFB6D}"/>
              </a:ext>
            </a:extLst>
          </p:cNvPr>
          <p:cNvSpPr/>
          <p:nvPr userDrawn="1"/>
        </p:nvSpPr>
        <p:spPr>
          <a:xfrm>
            <a:off x="0" y="0"/>
            <a:ext cx="12187604" cy="7060179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AFA92A1-D468-456D-ACC2-D393988263F6}"/>
              </a:ext>
            </a:extLst>
          </p:cNvPr>
          <p:cNvSpPr/>
          <p:nvPr userDrawn="1"/>
        </p:nvSpPr>
        <p:spPr>
          <a:xfrm rot="16200000">
            <a:off x="5094797" y="-37023"/>
            <a:ext cx="1840480" cy="12353923"/>
          </a:xfrm>
          <a:custGeom>
            <a:avLst/>
            <a:gdLst>
              <a:gd name="connsiteX0" fmla="*/ 60385 w 7522234"/>
              <a:gd name="connsiteY0" fmla="*/ 0 h 6952891"/>
              <a:gd name="connsiteX1" fmla="*/ 6280030 w 7522234"/>
              <a:gd name="connsiteY1" fmla="*/ 0 h 6952891"/>
              <a:gd name="connsiteX2" fmla="*/ 7522234 w 7522234"/>
              <a:gd name="connsiteY2" fmla="*/ 6952891 h 6952891"/>
              <a:gd name="connsiteX3" fmla="*/ 0 w 7522234"/>
              <a:gd name="connsiteY3" fmla="*/ 6952891 h 6952891"/>
              <a:gd name="connsiteX4" fmla="*/ 60385 w 7522234"/>
              <a:gd name="connsiteY4" fmla="*/ 0 h 695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2234" h="6952891">
                <a:moveTo>
                  <a:pt x="60385" y="0"/>
                </a:moveTo>
                <a:lnTo>
                  <a:pt x="6280030" y="0"/>
                </a:lnTo>
                <a:lnTo>
                  <a:pt x="7522234" y="6952891"/>
                </a:lnTo>
                <a:lnTo>
                  <a:pt x="0" y="6952891"/>
                </a:lnTo>
                <a:lnTo>
                  <a:pt x="603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77800" dist="38100" dir="27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C7925-57E1-48C8-90A3-DD2B9406A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4" y="4429919"/>
            <a:ext cx="11809639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5578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FBDB70-30B7-4F4B-AF9A-55E96E422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" t="15402" r="1265"/>
          <a:stretch/>
        </p:blipFill>
        <p:spPr>
          <a:xfrm>
            <a:off x="-3469" y="-1"/>
            <a:ext cx="12195469" cy="70601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44F12B-EFA6-4235-9963-C0CB8EECFB6D}"/>
              </a:ext>
            </a:extLst>
          </p:cNvPr>
          <p:cNvSpPr/>
          <p:nvPr userDrawn="1"/>
        </p:nvSpPr>
        <p:spPr>
          <a:xfrm>
            <a:off x="0" y="0"/>
            <a:ext cx="12187604" cy="7060179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AFA92A1-D468-456D-ACC2-D393988263F6}"/>
              </a:ext>
            </a:extLst>
          </p:cNvPr>
          <p:cNvSpPr/>
          <p:nvPr userDrawn="1"/>
        </p:nvSpPr>
        <p:spPr>
          <a:xfrm rot="16200000">
            <a:off x="5171000" y="-37023"/>
            <a:ext cx="1840480" cy="12353923"/>
          </a:xfrm>
          <a:custGeom>
            <a:avLst/>
            <a:gdLst>
              <a:gd name="connsiteX0" fmla="*/ 60385 w 7522234"/>
              <a:gd name="connsiteY0" fmla="*/ 0 h 6952891"/>
              <a:gd name="connsiteX1" fmla="*/ 6280030 w 7522234"/>
              <a:gd name="connsiteY1" fmla="*/ 0 h 6952891"/>
              <a:gd name="connsiteX2" fmla="*/ 7522234 w 7522234"/>
              <a:gd name="connsiteY2" fmla="*/ 6952891 h 6952891"/>
              <a:gd name="connsiteX3" fmla="*/ 0 w 7522234"/>
              <a:gd name="connsiteY3" fmla="*/ 6952891 h 6952891"/>
              <a:gd name="connsiteX4" fmla="*/ 60385 w 7522234"/>
              <a:gd name="connsiteY4" fmla="*/ 0 h 695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2234" h="6952891">
                <a:moveTo>
                  <a:pt x="60385" y="0"/>
                </a:moveTo>
                <a:lnTo>
                  <a:pt x="6280030" y="0"/>
                </a:lnTo>
                <a:lnTo>
                  <a:pt x="7522234" y="6952891"/>
                </a:lnTo>
                <a:lnTo>
                  <a:pt x="0" y="6952891"/>
                </a:lnTo>
                <a:lnTo>
                  <a:pt x="603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77800" dist="38100" dir="27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C7925-57E1-48C8-90A3-DD2B9406A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4" y="4429919"/>
            <a:ext cx="11780611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7315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FBDB70-30B7-4F4B-AF9A-55E96E422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6" b="7623"/>
          <a:stretch/>
        </p:blipFill>
        <p:spPr>
          <a:xfrm>
            <a:off x="0" y="-1"/>
            <a:ext cx="12252960" cy="70601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44F12B-EFA6-4235-9963-C0CB8EECFB6D}"/>
              </a:ext>
            </a:extLst>
          </p:cNvPr>
          <p:cNvSpPr/>
          <p:nvPr userDrawn="1"/>
        </p:nvSpPr>
        <p:spPr>
          <a:xfrm>
            <a:off x="4396" y="-1"/>
            <a:ext cx="12187604" cy="7060179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AFA92A1-D468-456D-ACC2-D393988263F6}"/>
              </a:ext>
            </a:extLst>
          </p:cNvPr>
          <p:cNvSpPr/>
          <p:nvPr userDrawn="1"/>
        </p:nvSpPr>
        <p:spPr>
          <a:xfrm rot="16200000">
            <a:off x="5171000" y="-37023"/>
            <a:ext cx="1840480" cy="12353923"/>
          </a:xfrm>
          <a:custGeom>
            <a:avLst/>
            <a:gdLst>
              <a:gd name="connsiteX0" fmla="*/ 60385 w 7522234"/>
              <a:gd name="connsiteY0" fmla="*/ 0 h 6952891"/>
              <a:gd name="connsiteX1" fmla="*/ 6280030 w 7522234"/>
              <a:gd name="connsiteY1" fmla="*/ 0 h 6952891"/>
              <a:gd name="connsiteX2" fmla="*/ 7522234 w 7522234"/>
              <a:gd name="connsiteY2" fmla="*/ 6952891 h 6952891"/>
              <a:gd name="connsiteX3" fmla="*/ 0 w 7522234"/>
              <a:gd name="connsiteY3" fmla="*/ 6952891 h 6952891"/>
              <a:gd name="connsiteX4" fmla="*/ 60385 w 7522234"/>
              <a:gd name="connsiteY4" fmla="*/ 0 h 695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2234" h="6952891">
                <a:moveTo>
                  <a:pt x="60385" y="0"/>
                </a:moveTo>
                <a:lnTo>
                  <a:pt x="6280030" y="0"/>
                </a:lnTo>
                <a:lnTo>
                  <a:pt x="7522234" y="6952891"/>
                </a:lnTo>
                <a:lnTo>
                  <a:pt x="0" y="6952891"/>
                </a:lnTo>
                <a:lnTo>
                  <a:pt x="6038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77800" dist="38100" dir="27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C7925-57E1-48C8-90A3-DD2B9406A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" y="4429919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3E64B6-B470-4AF4-931E-C3FA9E047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4325" y="6226858"/>
            <a:ext cx="9144000" cy="40583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2003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D34D68-8745-448B-9664-1FF21F5AFB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154" r="5220" b="4488"/>
          <a:stretch/>
        </p:blipFill>
        <p:spPr>
          <a:xfrm>
            <a:off x="0" y="-1"/>
            <a:ext cx="12187604" cy="70601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41DC89-C93D-4BF3-8A85-E8B445E04F25}"/>
              </a:ext>
            </a:extLst>
          </p:cNvPr>
          <p:cNvSpPr/>
          <p:nvPr userDrawn="1"/>
        </p:nvSpPr>
        <p:spPr>
          <a:xfrm>
            <a:off x="4396" y="-1"/>
            <a:ext cx="12187604" cy="7060179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AFA92A1-D468-456D-ACC2-D393988263F6}"/>
              </a:ext>
            </a:extLst>
          </p:cNvPr>
          <p:cNvSpPr/>
          <p:nvPr userDrawn="1"/>
        </p:nvSpPr>
        <p:spPr>
          <a:xfrm rot="16200000">
            <a:off x="5171000" y="-37023"/>
            <a:ext cx="1840480" cy="12353923"/>
          </a:xfrm>
          <a:custGeom>
            <a:avLst/>
            <a:gdLst>
              <a:gd name="connsiteX0" fmla="*/ 60385 w 7522234"/>
              <a:gd name="connsiteY0" fmla="*/ 0 h 6952891"/>
              <a:gd name="connsiteX1" fmla="*/ 6280030 w 7522234"/>
              <a:gd name="connsiteY1" fmla="*/ 0 h 6952891"/>
              <a:gd name="connsiteX2" fmla="*/ 7522234 w 7522234"/>
              <a:gd name="connsiteY2" fmla="*/ 6952891 h 6952891"/>
              <a:gd name="connsiteX3" fmla="*/ 0 w 7522234"/>
              <a:gd name="connsiteY3" fmla="*/ 6952891 h 6952891"/>
              <a:gd name="connsiteX4" fmla="*/ 60385 w 7522234"/>
              <a:gd name="connsiteY4" fmla="*/ 0 h 695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2234" h="6952891">
                <a:moveTo>
                  <a:pt x="60385" y="0"/>
                </a:moveTo>
                <a:lnTo>
                  <a:pt x="6280030" y="0"/>
                </a:lnTo>
                <a:lnTo>
                  <a:pt x="7522234" y="6952891"/>
                </a:lnTo>
                <a:lnTo>
                  <a:pt x="0" y="6952891"/>
                </a:lnTo>
                <a:lnTo>
                  <a:pt x="603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77800" dist="38100" dir="27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C7925-57E1-48C8-90A3-DD2B9406A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" y="4429919"/>
            <a:ext cx="11853182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151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236720-512B-4163-BE52-73D5E36E59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906"/>
          <a:stretch/>
        </p:blipFill>
        <p:spPr>
          <a:xfrm>
            <a:off x="3019425" y="-1"/>
            <a:ext cx="9172575" cy="70583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D6D56E-BFE6-4763-BDE1-318BC2EE1510}"/>
              </a:ext>
            </a:extLst>
          </p:cNvPr>
          <p:cNvSpPr/>
          <p:nvPr userDrawn="1"/>
        </p:nvSpPr>
        <p:spPr>
          <a:xfrm>
            <a:off x="4396" y="-1"/>
            <a:ext cx="12187604" cy="7060179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E37A46E-1E4D-4A6C-8863-FCFC517950E4}"/>
              </a:ext>
            </a:extLst>
          </p:cNvPr>
          <p:cNvSpPr/>
          <p:nvPr userDrawn="1"/>
        </p:nvSpPr>
        <p:spPr>
          <a:xfrm>
            <a:off x="-113042" y="-34506"/>
            <a:ext cx="7522234" cy="6952891"/>
          </a:xfrm>
          <a:custGeom>
            <a:avLst/>
            <a:gdLst>
              <a:gd name="connsiteX0" fmla="*/ 60385 w 7522234"/>
              <a:gd name="connsiteY0" fmla="*/ 0 h 6952891"/>
              <a:gd name="connsiteX1" fmla="*/ 6280030 w 7522234"/>
              <a:gd name="connsiteY1" fmla="*/ 0 h 6952891"/>
              <a:gd name="connsiteX2" fmla="*/ 7522234 w 7522234"/>
              <a:gd name="connsiteY2" fmla="*/ 6952891 h 6952891"/>
              <a:gd name="connsiteX3" fmla="*/ 0 w 7522234"/>
              <a:gd name="connsiteY3" fmla="*/ 6952891 h 6952891"/>
              <a:gd name="connsiteX4" fmla="*/ 60385 w 7522234"/>
              <a:gd name="connsiteY4" fmla="*/ 0 h 695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2234" h="6952891">
                <a:moveTo>
                  <a:pt x="60385" y="0"/>
                </a:moveTo>
                <a:lnTo>
                  <a:pt x="6280030" y="0"/>
                </a:lnTo>
                <a:lnTo>
                  <a:pt x="7522234" y="6952891"/>
                </a:lnTo>
                <a:lnTo>
                  <a:pt x="0" y="6952891"/>
                </a:lnTo>
                <a:lnTo>
                  <a:pt x="60385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177800" dist="38100" dir="27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50DC0-975C-4BDE-BD5E-B832F8A30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2049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1247F-9431-4614-A144-A7F716E56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2049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98E18-73D0-490C-BCC0-5A3522A77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1C319-263A-45E5-B033-BCC0967F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944C3-1314-476A-8494-B242AC48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05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F4332D-15A4-4236-8AEC-4F027E2EC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81"/>
          <a:stretch/>
        </p:blipFill>
        <p:spPr>
          <a:xfrm rot="16200000">
            <a:off x="5283757" y="891556"/>
            <a:ext cx="7094684" cy="52425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B7F799-D3FF-49BB-9026-6AF21716108D}"/>
              </a:ext>
            </a:extLst>
          </p:cNvPr>
          <p:cNvSpPr/>
          <p:nvPr userDrawn="1"/>
        </p:nvSpPr>
        <p:spPr>
          <a:xfrm>
            <a:off x="4396" y="-1"/>
            <a:ext cx="12187604" cy="7060179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E37A46E-1E4D-4A6C-8863-FCFC517950E4}"/>
              </a:ext>
            </a:extLst>
          </p:cNvPr>
          <p:cNvSpPr/>
          <p:nvPr userDrawn="1"/>
        </p:nvSpPr>
        <p:spPr>
          <a:xfrm>
            <a:off x="-113042" y="-34506"/>
            <a:ext cx="7522234" cy="6952891"/>
          </a:xfrm>
          <a:custGeom>
            <a:avLst/>
            <a:gdLst>
              <a:gd name="connsiteX0" fmla="*/ 60385 w 7522234"/>
              <a:gd name="connsiteY0" fmla="*/ 0 h 6952891"/>
              <a:gd name="connsiteX1" fmla="*/ 6280030 w 7522234"/>
              <a:gd name="connsiteY1" fmla="*/ 0 h 6952891"/>
              <a:gd name="connsiteX2" fmla="*/ 7522234 w 7522234"/>
              <a:gd name="connsiteY2" fmla="*/ 6952891 h 6952891"/>
              <a:gd name="connsiteX3" fmla="*/ 0 w 7522234"/>
              <a:gd name="connsiteY3" fmla="*/ 6952891 h 6952891"/>
              <a:gd name="connsiteX4" fmla="*/ 60385 w 7522234"/>
              <a:gd name="connsiteY4" fmla="*/ 0 h 695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2234" h="6952891">
                <a:moveTo>
                  <a:pt x="60385" y="0"/>
                </a:moveTo>
                <a:lnTo>
                  <a:pt x="6280030" y="0"/>
                </a:lnTo>
                <a:lnTo>
                  <a:pt x="7522234" y="6952891"/>
                </a:lnTo>
                <a:lnTo>
                  <a:pt x="0" y="6952891"/>
                </a:lnTo>
                <a:lnTo>
                  <a:pt x="6038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77800" dist="38100" dir="27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50DC0-975C-4BDE-BD5E-B832F8A30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2049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1247F-9431-4614-A144-A7F716E56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2049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98E18-73D0-490C-BCC0-5A3522A77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1C319-263A-45E5-B033-BCC0967F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944C3-1314-476A-8494-B242AC48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9A3C8F-9D96-410E-914D-5B2B7F585D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16" y="400709"/>
            <a:ext cx="6346430" cy="133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9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F4332D-15A4-4236-8AEC-4F027E2EC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0" r="12122"/>
          <a:stretch/>
        </p:blipFill>
        <p:spPr>
          <a:xfrm rot="16200000">
            <a:off x="5661803" y="393940"/>
            <a:ext cx="6952891" cy="6096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E56BB6-02BC-4DC6-8568-FB5BD8B660EF}"/>
              </a:ext>
            </a:extLst>
          </p:cNvPr>
          <p:cNvSpPr/>
          <p:nvPr userDrawn="1"/>
        </p:nvSpPr>
        <p:spPr>
          <a:xfrm>
            <a:off x="4396" y="-133349"/>
            <a:ext cx="12187604" cy="7193528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E37A46E-1E4D-4A6C-8863-FCFC517950E4}"/>
              </a:ext>
            </a:extLst>
          </p:cNvPr>
          <p:cNvSpPr/>
          <p:nvPr userDrawn="1"/>
        </p:nvSpPr>
        <p:spPr>
          <a:xfrm>
            <a:off x="-113042" y="-34506"/>
            <a:ext cx="7522234" cy="6952891"/>
          </a:xfrm>
          <a:custGeom>
            <a:avLst/>
            <a:gdLst>
              <a:gd name="connsiteX0" fmla="*/ 60385 w 7522234"/>
              <a:gd name="connsiteY0" fmla="*/ 0 h 6952891"/>
              <a:gd name="connsiteX1" fmla="*/ 6280030 w 7522234"/>
              <a:gd name="connsiteY1" fmla="*/ 0 h 6952891"/>
              <a:gd name="connsiteX2" fmla="*/ 7522234 w 7522234"/>
              <a:gd name="connsiteY2" fmla="*/ 6952891 h 6952891"/>
              <a:gd name="connsiteX3" fmla="*/ 0 w 7522234"/>
              <a:gd name="connsiteY3" fmla="*/ 6952891 h 6952891"/>
              <a:gd name="connsiteX4" fmla="*/ 60385 w 7522234"/>
              <a:gd name="connsiteY4" fmla="*/ 0 h 695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2234" h="6952891">
                <a:moveTo>
                  <a:pt x="60385" y="0"/>
                </a:moveTo>
                <a:lnTo>
                  <a:pt x="6280030" y="0"/>
                </a:lnTo>
                <a:lnTo>
                  <a:pt x="7522234" y="6952891"/>
                </a:lnTo>
                <a:lnTo>
                  <a:pt x="0" y="6952891"/>
                </a:lnTo>
                <a:lnTo>
                  <a:pt x="6038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77800" dist="38100" dir="27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50DC0-975C-4BDE-BD5E-B832F8A30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2049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1247F-9431-4614-A144-A7F716E56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2049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98E18-73D0-490C-BCC0-5A3522A77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1C319-263A-45E5-B033-BCC0967F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944C3-1314-476A-8494-B242AC48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17661D-8272-48B1-B801-54D7E12979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16" y="400709"/>
            <a:ext cx="6346430" cy="133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98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25CEC1-3565-494B-AF2A-175872B57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F63B9-CDD1-4DA8-8FC3-67D85794A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B3908-33F8-49F1-8E76-29D75556FB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05BFD-ED5E-4762-8BAB-7068A8B6731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AEAB7-03D3-435C-B3CB-893C1FF89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385A1-C268-4F04-B4A9-68C00D2B1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47628-9FE2-4BD4-B272-349C3EAD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0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99" r:id="rId3"/>
    <p:sldLayoutId id="2147483700" r:id="rId4"/>
    <p:sldLayoutId id="2147483669" r:id="rId5"/>
    <p:sldLayoutId id="2147483668" r:id="rId6"/>
    <p:sldLayoutId id="2147483650" r:id="rId7"/>
    <p:sldLayoutId id="2147483665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98" r:id="rId14"/>
    <p:sldLayoutId id="2147483670" r:id="rId15"/>
    <p:sldLayoutId id="2147483697" r:id="rId16"/>
    <p:sldLayoutId id="2147483696" r:id="rId17"/>
    <p:sldLayoutId id="2147483671" r:id="rId18"/>
    <p:sldLayoutId id="2147483667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56" r:id="rId25"/>
    <p:sldLayoutId id="2147483657" r:id="rId26"/>
    <p:sldLayoutId id="2147483658" r:id="rId27"/>
    <p:sldLayoutId id="214748365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Museo Slab 500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04931-DE4B-409F-BEC6-568B88B99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90499" y="4548757"/>
            <a:ext cx="12303469" cy="1603679"/>
          </a:xfrm>
        </p:spPr>
        <p:txBody>
          <a:bodyPr>
            <a:noAutofit/>
          </a:bodyPr>
          <a:lstStyle/>
          <a:p>
            <a:pPr algn="ctr"/>
            <a:r>
              <a:rPr lang="en-US" sz="3400" dirty="0">
                <a:solidFill>
                  <a:schemeClr val="accent2"/>
                </a:solidFill>
              </a:rPr>
              <a:t>Oklahoma City</a:t>
            </a:r>
            <a:br>
              <a:rPr lang="en-US" sz="4800" dirty="0">
                <a:solidFill>
                  <a:schemeClr val="accent2"/>
                </a:solidFill>
              </a:rPr>
            </a:br>
            <a:r>
              <a:rPr lang="en-US" sz="4800" b="1" dirty="0"/>
              <a:t>Downtown Parking Management Study</a:t>
            </a:r>
            <a:br>
              <a:rPr lang="en-US" sz="4800" dirty="0"/>
            </a:br>
            <a:r>
              <a:rPr lang="en-US" sz="2500" i="1" dirty="0">
                <a:solidFill>
                  <a:schemeClr val="bg1">
                    <a:lumMod val="50000"/>
                  </a:schemeClr>
                </a:solidFill>
              </a:rPr>
              <a:t>City Council Presentation – February 4,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B23123-50D8-400F-A0A4-A92F22B67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89" y="6275728"/>
            <a:ext cx="2063173" cy="609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8E4C63-386B-4399-BA4D-A822E3102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66" b="21092"/>
          <a:stretch/>
        </p:blipFill>
        <p:spPr>
          <a:xfrm>
            <a:off x="3819815" y="6179738"/>
            <a:ext cx="2063174" cy="61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12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951F02-AB46-4044-B745-A69778A78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Parking by the Numbers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2B81CC-082F-48C7-897A-56025BE71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3" y="3151910"/>
            <a:ext cx="1224464" cy="1286306"/>
          </a:xfrm>
          <a:prstGeom prst="rect">
            <a:avLst/>
          </a:prstGeom>
        </p:spPr>
      </p:pic>
      <p:pic>
        <p:nvPicPr>
          <p:cNvPr id="1026" name="Picture 2" descr="Image result for building icon">
            <a:extLst>
              <a:ext uri="{FF2B5EF4-FFF2-40B4-BE49-F238E27FC236}">
                <a16:creationId xmlns:a16="http://schemas.microsoft.com/office/drawing/2014/main" id="{241A8B4C-A2CE-44C9-BB95-D705C3997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882" y="3138036"/>
            <a:ext cx="1435014" cy="130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837490-F808-45DD-B594-679D861F2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128" y="3009640"/>
            <a:ext cx="1591274" cy="15912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2A9D91-0ED0-43DC-BD2F-AC52BC6C751C}"/>
              </a:ext>
            </a:extLst>
          </p:cNvPr>
          <p:cNvSpPr txBox="1"/>
          <p:nvPr/>
        </p:nvSpPr>
        <p:spPr>
          <a:xfrm>
            <a:off x="998806" y="2236763"/>
            <a:ext cx="1589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1,200 acres Downtown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C81CC2-B860-4FF0-AD20-DDA7AE9E7863}"/>
              </a:ext>
            </a:extLst>
          </p:cNvPr>
          <p:cNvSpPr txBox="1"/>
          <p:nvPr/>
        </p:nvSpPr>
        <p:spPr>
          <a:xfrm>
            <a:off x="981194" y="4707032"/>
            <a:ext cx="1589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256 acres of parking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04444A-5B6C-404B-9FBE-D8792171C633}"/>
              </a:ext>
            </a:extLst>
          </p:cNvPr>
          <p:cNvSpPr txBox="1"/>
          <p:nvPr/>
        </p:nvSpPr>
        <p:spPr>
          <a:xfrm>
            <a:off x="4340244" y="2098263"/>
            <a:ext cx="1589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36,881 off-street parking spaces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92422F-CEED-4B59-B822-528C477E75CB}"/>
              </a:ext>
            </a:extLst>
          </p:cNvPr>
          <p:cNvSpPr txBox="1"/>
          <p:nvPr/>
        </p:nvSpPr>
        <p:spPr>
          <a:xfrm>
            <a:off x="4340244" y="4707032"/>
            <a:ext cx="1589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23,137 spaces empty at peak conditions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EB8722-2C60-4DC1-84CC-54913FB2F524}"/>
              </a:ext>
            </a:extLst>
          </p:cNvPr>
          <p:cNvSpPr txBox="1"/>
          <p:nvPr/>
        </p:nvSpPr>
        <p:spPr>
          <a:xfrm>
            <a:off x="7804568" y="2086310"/>
            <a:ext cx="1589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186 acres of unused parking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C8CC8C-424C-4085-8AFA-F39E3FEF31B3}"/>
              </a:ext>
            </a:extLst>
          </p:cNvPr>
          <p:cNvSpPr txBox="1"/>
          <p:nvPr/>
        </p:nvSpPr>
        <p:spPr>
          <a:xfrm>
            <a:off x="7804568" y="4707032"/>
            <a:ext cx="1589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141 football fields of unused parking</a:t>
            </a:r>
          </a:p>
        </p:txBody>
      </p:sp>
    </p:spTree>
    <p:extLst>
      <p:ext uri="{BB962C8B-B14F-4D97-AF65-F5344CB8AC3E}">
        <p14:creationId xmlns:p14="http://schemas.microsoft.com/office/powerpoint/2010/main" val="19005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329AD-320C-4EDB-93CB-6ABA2D3E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Primary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65CA9-88CB-4C42-9702-4D8E29058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Off-street parking is heavily underutilized and over built by the private sector</a:t>
            </a:r>
          </a:p>
          <a:p>
            <a:r>
              <a:rPr lang="en-US" dirty="0"/>
              <a:t>On-street parking has dynamic demand needs</a:t>
            </a:r>
          </a:p>
          <a:p>
            <a:r>
              <a:rPr lang="en-US" dirty="0"/>
              <a:t>Enforcement is inconsistent</a:t>
            </a:r>
          </a:p>
          <a:p>
            <a:r>
              <a:rPr lang="en-US" dirty="0"/>
              <a:t>Parking management needs to modernize in certain areas</a:t>
            </a:r>
          </a:p>
          <a:p>
            <a:r>
              <a:rPr lang="en-US" dirty="0"/>
              <a:t>Evolving districts and neighborhoods require unique solutions</a:t>
            </a:r>
          </a:p>
          <a:p>
            <a:r>
              <a:rPr lang="en-US" dirty="0"/>
              <a:t>Parking &amp; mobility should be intertwined to support a vibrant community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252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596869-7921-41C2-B1B4-572C946A10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Primary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541684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A3556F-F633-4703-8C0F-FF162A9C2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Leverage vast available parking supply throughout the study area and individual districts to develop a more structured public parking system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28B4D6-6EFC-449C-B88C-AD7E81DAA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Parking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819EF1-4241-4F00-BC39-AFD55DC3067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Intended Benefits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B4DA1-B5FD-4097-A94B-3921E5A8820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algn="ctr"/>
            <a:r>
              <a:rPr lang="en-US" dirty="0"/>
              <a:t>Potential Challenges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2AA67AF-FDDE-4FDD-89A5-C6A61360D2ED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Create a more cohesive parking system</a:t>
            </a:r>
          </a:p>
          <a:p>
            <a:r>
              <a:rPr lang="en-US" dirty="0"/>
              <a:t>Support future growth</a:t>
            </a:r>
          </a:p>
          <a:p>
            <a:r>
              <a:rPr lang="en-US" dirty="0"/>
              <a:t>Create a better balance between on-street and off-street parking</a:t>
            </a:r>
          </a:p>
          <a:p>
            <a:r>
              <a:rPr lang="en-US" dirty="0"/>
              <a:t>Revenue Sharing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AC4CFD-87B3-447B-B85F-A6E379281EA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Autofit/>
          </a:bodyPr>
          <a:lstStyle/>
          <a:p>
            <a:r>
              <a:rPr lang="en-US" dirty="0"/>
              <a:t>Initial support from the private sector for participation</a:t>
            </a:r>
          </a:p>
          <a:p>
            <a:r>
              <a:rPr lang="en-US" dirty="0"/>
              <a:t>Defining appropriate locations </a:t>
            </a:r>
          </a:p>
          <a:p>
            <a:r>
              <a:rPr lang="en-US" dirty="0"/>
              <a:t>Investment in wayfinding, technology, and operations needed</a:t>
            </a:r>
          </a:p>
        </p:txBody>
      </p:sp>
    </p:spTree>
    <p:extLst>
      <p:ext uri="{BB962C8B-B14F-4D97-AF65-F5344CB8AC3E}">
        <p14:creationId xmlns:p14="http://schemas.microsoft.com/office/powerpoint/2010/main" val="1893329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A3556F-F633-4703-8C0F-FF162A9C2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Consistent, modern, and effective enforcement can be a pivotal catalyst for improving overall parking management and system performance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28B4D6-6EFC-449C-B88C-AD7E81DAA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Enforcement Options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819EF1-4241-4F00-BC39-AFD55DC3067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Intended Benefits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B4DA1-B5FD-4097-A94B-3921E5A8820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algn="ctr"/>
            <a:r>
              <a:rPr lang="en-US" dirty="0"/>
              <a:t>Potential Challenges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2AA67AF-FDDE-4FDD-89A5-C6A61360D2E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3925924"/>
            <a:ext cx="4413422" cy="2214466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Improved parking turnover and access to parking in high demand areas</a:t>
            </a:r>
          </a:p>
          <a:p>
            <a:r>
              <a:rPr lang="en-US" sz="2400" dirty="0"/>
              <a:t>Better balance between on-street and off-street utilization</a:t>
            </a:r>
          </a:p>
          <a:p>
            <a:r>
              <a:rPr lang="en-US" sz="2400" dirty="0"/>
              <a:t>Improved compliance with regulations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AC4CFD-87B3-447B-B85F-A6E379281EA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Autofit/>
          </a:bodyPr>
          <a:lstStyle/>
          <a:p>
            <a:r>
              <a:rPr lang="en-US" dirty="0"/>
              <a:t>Could be perceived as heavy-handed approach to parking management</a:t>
            </a:r>
          </a:p>
          <a:p>
            <a:r>
              <a:rPr lang="en-US" dirty="0"/>
              <a:t>Citation issuance needs to be balanced with education</a:t>
            </a:r>
          </a:p>
        </p:txBody>
      </p:sp>
    </p:spTree>
    <p:extLst>
      <p:ext uri="{BB962C8B-B14F-4D97-AF65-F5344CB8AC3E}">
        <p14:creationId xmlns:p14="http://schemas.microsoft.com/office/powerpoint/2010/main" val="4256032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A3556F-F633-4703-8C0F-FF162A9C2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Collaborative approach to district parking management that uses paid parking as a proxy to both improve parking efficiency and reinvest into the neighborhood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28B4D6-6EFC-449C-B88C-AD7E81DAA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Consideration: </a:t>
            </a:r>
            <a:br>
              <a:rPr lang="en-US" dirty="0"/>
            </a:br>
            <a:r>
              <a:rPr lang="en-US" i="1" dirty="0"/>
              <a:t>Parking Benefit Districts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819EF1-4241-4F00-BC39-AFD55DC3067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Intended Benefits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B4DA1-B5FD-4097-A94B-3921E5A8820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algn="ctr"/>
            <a:r>
              <a:rPr lang="en-US" dirty="0"/>
              <a:t>Potential Challenges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2AA67AF-FDDE-4FDD-89A5-C6A61360D2E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3925924"/>
            <a:ext cx="4413422" cy="2214466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Promote shared use of parking </a:t>
            </a:r>
          </a:p>
          <a:p>
            <a:pPr lvl="0"/>
            <a:r>
              <a:rPr lang="en-US" dirty="0"/>
              <a:t>Balanced utilization of all parking assets</a:t>
            </a:r>
          </a:p>
          <a:p>
            <a:pPr lvl="0"/>
            <a:r>
              <a:rPr lang="en-US" dirty="0"/>
              <a:t>Neighborhood reinvestment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AC4CFD-87B3-447B-B85F-A6E379281EA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Support from residents and businesses </a:t>
            </a:r>
          </a:p>
          <a:p>
            <a:pPr lvl="0"/>
            <a:r>
              <a:rPr lang="en-US" dirty="0"/>
              <a:t>Generation of enough revenue to support sharing of parking revenues</a:t>
            </a:r>
          </a:p>
        </p:txBody>
      </p:sp>
    </p:spTree>
    <p:extLst>
      <p:ext uri="{BB962C8B-B14F-4D97-AF65-F5344CB8AC3E}">
        <p14:creationId xmlns:p14="http://schemas.microsoft.com/office/powerpoint/2010/main" val="2904751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A3556F-F633-4703-8C0F-FF162A9C2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Used to justify and encourage dynamic price and policy, improve marketing, wayfinding, and branding, and create better connectivity within the community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28B4D6-6EFC-449C-B88C-AD7E81DAA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Policies to Support Balanced Utilization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819EF1-4241-4F00-BC39-AFD55DC3067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Intended Benefits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B4DA1-B5FD-4097-A94B-3921E5A8820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algn="ctr"/>
            <a:r>
              <a:rPr lang="en-US" dirty="0"/>
              <a:t>Potential Challenges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2AA67AF-FDDE-4FDD-89A5-C6A61360D2E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3925924"/>
            <a:ext cx="4413422" cy="2214466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Reduced congestion in high demand areas/facilities</a:t>
            </a:r>
          </a:p>
          <a:p>
            <a:pPr lvl="0"/>
            <a:r>
              <a:rPr lang="en-US" dirty="0"/>
              <a:t>Better utilization of parking facilities</a:t>
            </a:r>
          </a:p>
          <a:p>
            <a:pPr lvl="0"/>
            <a:r>
              <a:rPr lang="en-US" dirty="0"/>
              <a:t>Better decision-making in commute choice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AC4CFD-87B3-447B-B85F-A6E379281EA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Setting the correct price to define behavior</a:t>
            </a:r>
          </a:p>
          <a:p>
            <a:pPr lvl="0"/>
            <a:r>
              <a:rPr lang="en-US" dirty="0"/>
              <a:t>Enabling over-population of certain facilities</a:t>
            </a:r>
          </a:p>
          <a:p>
            <a:pPr lvl="0"/>
            <a:r>
              <a:rPr lang="en-US" dirty="0"/>
              <a:t>Ongoing data management and policy changes</a:t>
            </a:r>
          </a:p>
        </p:txBody>
      </p:sp>
    </p:spTree>
    <p:extLst>
      <p:ext uri="{BB962C8B-B14F-4D97-AF65-F5344CB8AC3E}">
        <p14:creationId xmlns:p14="http://schemas.microsoft.com/office/powerpoint/2010/main" val="28997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7C3B4C2-5B64-4964-A5CA-79CACECF3DF2}"/>
              </a:ext>
            </a:extLst>
          </p:cNvPr>
          <p:cNvSpPr/>
          <p:nvPr/>
        </p:nvSpPr>
        <p:spPr>
          <a:xfrm>
            <a:off x="721217" y="3367825"/>
            <a:ext cx="2047741" cy="65853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0A4E1A5-8F5A-455C-80F3-476FB979634D}"/>
              </a:ext>
            </a:extLst>
          </p:cNvPr>
          <p:cNvGrpSpPr/>
          <p:nvPr/>
        </p:nvGrpSpPr>
        <p:grpSpPr>
          <a:xfrm>
            <a:off x="940310" y="3456131"/>
            <a:ext cx="461246" cy="457200"/>
            <a:chOff x="4914685" y="4446322"/>
            <a:chExt cx="461246" cy="4572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9D3B5B5-FF63-4EA1-B21E-55D17BD9B614}"/>
                </a:ext>
              </a:extLst>
            </p:cNvPr>
            <p:cNvSpPr/>
            <p:nvPr/>
          </p:nvSpPr>
          <p:spPr>
            <a:xfrm>
              <a:off x="4920089" y="4450894"/>
              <a:ext cx="448056" cy="448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F22D885-6461-4700-BAE1-B769F9FCE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685" y="4446322"/>
              <a:ext cx="461246" cy="457200"/>
            </a:xfrm>
            <a:prstGeom prst="rect">
              <a:avLst/>
            </a:prstGeom>
          </p:spPr>
        </p:pic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A3556F-F633-4703-8C0F-FF162A9C2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39200" cy="1337591"/>
          </a:xfrm>
        </p:spPr>
        <p:txBody>
          <a:bodyPr>
            <a:normAutofit/>
          </a:bodyPr>
          <a:lstStyle/>
          <a:p>
            <a:r>
              <a:rPr lang="en-US" dirty="0"/>
              <a:t>Used to justify and encourage dynamic price and policy, improve marketing, wayfinding, and branding, and create better connectivity within the community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28B4D6-6EFC-449C-B88C-AD7E81DAA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Policies to Support Balanced Utilization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ED9220-930B-407E-9F6D-5A52A64F3586}"/>
              </a:ext>
            </a:extLst>
          </p:cNvPr>
          <p:cNvSpPr txBox="1"/>
          <p:nvPr/>
        </p:nvSpPr>
        <p:spPr>
          <a:xfrm>
            <a:off x="1322782" y="3498568"/>
            <a:ext cx="129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City Center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D45834-3E83-429F-AD79-5B7242601101}"/>
              </a:ext>
            </a:extLst>
          </p:cNvPr>
          <p:cNvSpPr txBox="1"/>
          <p:nvPr/>
        </p:nvSpPr>
        <p:spPr>
          <a:xfrm>
            <a:off x="721217" y="4026359"/>
            <a:ext cx="2047741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i="1" dirty="0"/>
              <a:t>Raise on-street parking pricing by $0.50 per hour to balance demand between on-street and off-street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EC072BC-CAD6-474F-B620-0DD723E9FBBD}"/>
              </a:ext>
            </a:extLst>
          </p:cNvPr>
          <p:cNvSpPr/>
          <p:nvPr/>
        </p:nvSpPr>
        <p:spPr>
          <a:xfrm>
            <a:off x="3056021" y="3356850"/>
            <a:ext cx="2047741" cy="6585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D590EB-43D8-4C96-A3E1-2E553C8FBD66}"/>
              </a:ext>
            </a:extLst>
          </p:cNvPr>
          <p:cNvSpPr txBox="1"/>
          <p:nvPr/>
        </p:nvSpPr>
        <p:spPr>
          <a:xfrm>
            <a:off x="3657586" y="3487593"/>
            <a:ext cx="129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Bricktown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59CEB55-57CF-4E96-83AF-92A7F35350BB}"/>
              </a:ext>
            </a:extLst>
          </p:cNvPr>
          <p:cNvSpPr txBox="1"/>
          <p:nvPr/>
        </p:nvSpPr>
        <p:spPr>
          <a:xfrm>
            <a:off x="3056021" y="4015384"/>
            <a:ext cx="2047741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i="1" dirty="0"/>
              <a:t>Extend enforcement hours to support evening &amp; weekend activity. Implement event-based parking rates.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1C3D4EE-7DD9-4DBC-AF77-61C5C681C8F5}"/>
              </a:ext>
            </a:extLst>
          </p:cNvPr>
          <p:cNvGrpSpPr/>
          <p:nvPr/>
        </p:nvGrpSpPr>
        <p:grpSpPr>
          <a:xfrm>
            <a:off x="3275166" y="3468492"/>
            <a:ext cx="461142" cy="457200"/>
            <a:chOff x="8869013" y="4158564"/>
            <a:chExt cx="461142" cy="4572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8D1657C-F099-482C-A423-C72156F446F7}"/>
                </a:ext>
              </a:extLst>
            </p:cNvPr>
            <p:cNvSpPr/>
            <p:nvPr/>
          </p:nvSpPr>
          <p:spPr>
            <a:xfrm>
              <a:off x="8877943" y="4167494"/>
              <a:ext cx="438912" cy="4389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E56BDED-C111-4116-BCD7-390F6791B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9013" y="4158564"/>
              <a:ext cx="461142" cy="457200"/>
            </a:xfrm>
            <a:prstGeom prst="rect">
              <a:avLst/>
            </a:prstGeom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AE8D3BF8-2523-40A4-A27C-27BA3AAA1A39}"/>
              </a:ext>
            </a:extLst>
          </p:cNvPr>
          <p:cNvSpPr/>
          <p:nvPr/>
        </p:nvSpPr>
        <p:spPr>
          <a:xfrm>
            <a:off x="5390824" y="3367825"/>
            <a:ext cx="3455001" cy="65853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9E94038-1D1A-4A6F-95D9-E69F9313F8AD}"/>
              </a:ext>
            </a:extLst>
          </p:cNvPr>
          <p:cNvSpPr txBox="1"/>
          <p:nvPr/>
        </p:nvSpPr>
        <p:spPr>
          <a:xfrm>
            <a:off x="6430672" y="3500522"/>
            <a:ext cx="2353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Midtown &amp; Auto Alley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0F74677-37FE-43D0-A1A6-3994C40E5962}"/>
              </a:ext>
            </a:extLst>
          </p:cNvPr>
          <p:cNvSpPr txBox="1"/>
          <p:nvPr/>
        </p:nvSpPr>
        <p:spPr>
          <a:xfrm>
            <a:off x="5390824" y="4026359"/>
            <a:ext cx="3455002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i="1" dirty="0"/>
              <a:t>Implement paid parking in primary destination areas, including: Broadway Avenue, Classen Drive, Walker Avenue and others. Price should be set to current rates and evaluated yearly.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3DFC70-2FC5-4A3A-8233-F11265E544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 b="18478"/>
          <a:stretch/>
        </p:blipFill>
        <p:spPr>
          <a:xfrm>
            <a:off x="5883148" y="3449990"/>
            <a:ext cx="638966" cy="46634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75F8B18-E853-44AF-BE4A-E11377A5BEDC}"/>
              </a:ext>
            </a:extLst>
          </p:cNvPr>
          <p:cNvGrpSpPr/>
          <p:nvPr/>
        </p:nvGrpSpPr>
        <p:grpSpPr>
          <a:xfrm>
            <a:off x="5495553" y="3459134"/>
            <a:ext cx="457200" cy="457200"/>
            <a:chOff x="9001010" y="3308555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547AA82-59EF-4E17-AD2D-477DEB8482CA}"/>
                </a:ext>
              </a:extLst>
            </p:cNvPr>
            <p:cNvSpPr/>
            <p:nvPr/>
          </p:nvSpPr>
          <p:spPr>
            <a:xfrm>
              <a:off x="9009940" y="3317699"/>
              <a:ext cx="438912" cy="4389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11F6582-3FC8-449B-B7A5-C2F4B1B73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1010" y="3308555"/>
              <a:ext cx="457200" cy="457200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4977AB2-B4DA-4814-BB9C-ABA879974DCB}"/>
              </a:ext>
            </a:extLst>
          </p:cNvPr>
          <p:cNvSpPr txBox="1"/>
          <p:nvPr/>
        </p:nvSpPr>
        <p:spPr>
          <a:xfrm>
            <a:off x="448352" y="6058912"/>
            <a:ext cx="1016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Prices and policy should be evaluated annually and adjusted to encourage balance in the parking system</a:t>
            </a:r>
          </a:p>
        </p:txBody>
      </p:sp>
    </p:spTree>
    <p:extLst>
      <p:ext uri="{BB962C8B-B14F-4D97-AF65-F5344CB8AC3E}">
        <p14:creationId xmlns:p14="http://schemas.microsoft.com/office/powerpoint/2010/main" val="2630668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EE0643-A97C-4FAA-B2C8-A1A1B49F3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Recommendations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3655CA7-B160-4DAA-8C2C-B0C11DA9AB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2561741"/>
              </p:ext>
            </p:extLst>
          </p:nvPr>
        </p:nvGraphicFramePr>
        <p:xfrm>
          <a:off x="376195" y="1804086"/>
          <a:ext cx="11202086" cy="4930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0786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65B36D-3B06-45EF-8E2C-58AA687EA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35" y="0"/>
            <a:ext cx="8640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62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258DE-DBF0-4141-A8EC-517B680D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5365"/>
            <a:ext cx="5252049" cy="1325563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Today’s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545CF-7968-41B9-B593-E327E95D8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5961"/>
            <a:ext cx="5252049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Project Purpose and Process</a:t>
            </a:r>
          </a:p>
          <a:p>
            <a:r>
              <a:rPr lang="en-US" dirty="0">
                <a:solidFill>
                  <a:schemeClr val="bg1"/>
                </a:solidFill>
              </a:rPr>
              <a:t>What We Learned</a:t>
            </a:r>
          </a:p>
          <a:p>
            <a:r>
              <a:rPr lang="en-US" dirty="0">
                <a:solidFill>
                  <a:schemeClr val="bg1"/>
                </a:solidFill>
              </a:rPr>
              <a:t>Updated Approaches to Parking Management</a:t>
            </a:r>
          </a:p>
          <a:p>
            <a:r>
              <a:rPr lang="en-US" dirty="0">
                <a:solidFill>
                  <a:schemeClr val="bg1"/>
                </a:solidFill>
              </a:rPr>
              <a:t>Primary Recommendations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357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54288B-DDA8-4A54-81BB-AA57619E5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88" y="400709"/>
            <a:ext cx="6190501" cy="13375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ADD5E7-DA52-4C66-AB61-4CC5DAF92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39" y="415365"/>
            <a:ext cx="5252049" cy="1325563"/>
          </a:xfrm>
        </p:spPr>
        <p:txBody>
          <a:bodyPr/>
          <a:lstStyle/>
          <a:p>
            <a:r>
              <a:rPr lang="en-US" dirty="0"/>
              <a:t>Goals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FB559-63F3-49D7-B1FD-525ACC34A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937" y="2005012"/>
            <a:ext cx="5252049" cy="4351338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sz="4400" dirty="0"/>
              <a:t>Foster an open and inclusive process with area stakeholders</a:t>
            </a:r>
          </a:p>
          <a:p>
            <a:r>
              <a:rPr lang="en-US" sz="4400" dirty="0"/>
              <a:t>Balance on-street and off-street parking demands</a:t>
            </a:r>
          </a:p>
          <a:p>
            <a:pPr lvl="0"/>
            <a:r>
              <a:rPr lang="en-US" sz="4400" dirty="0"/>
              <a:t>Continuously improve parking management procedures and policies</a:t>
            </a:r>
          </a:p>
          <a:p>
            <a:pPr lvl="1"/>
            <a:r>
              <a:rPr lang="en-US" sz="3300" dirty="0"/>
              <a:t>Enhancing technology to provide real time parking information </a:t>
            </a:r>
          </a:p>
          <a:p>
            <a:pPr lvl="1"/>
            <a:r>
              <a:rPr lang="en-US" sz="3300" dirty="0"/>
              <a:t>Provide structures to guide decision making</a:t>
            </a:r>
          </a:p>
          <a:p>
            <a:pPr lvl="1"/>
            <a:r>
              <a:rPr lang="en-US" sz="3300" dirty="0"/>
              <a:t>Investigate opportunities for on-street revenue sharing </a:t>
            </a:r>
          </a:p>
          <a:p>
            <a:pPr lvl="0"/>
            <a:r>
              <a:rPr lang="en-US" sz="3800" dirty="0"/>
              <a:t>Determine and locate supply-demand surpluses or deficits today and in the future 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08E54-8FBE-44B6-B9AD-474A9DDF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77AD-052A-4E07-960D-0ECECC54B6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81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237960-AEB9-4443-977A-5CCC69A19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16" y="0"/>
            <a:ext cx="8080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8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074EE-47EF-4F76-A37D-4E26F99BB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2" y="365125"/>
            <a:ext cx="8839200" cy="1325563"/>
          </a:xfrm>
        </p:spPr>
        <p:txBody>
          <a:bodyPr/>
          <a:lstStyle/>
          <a:p>
            <a:r>
              <a:rPr lang="en-US" dirty="0"/>
              <a:t>Project Process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9C4D93-7AEB-4288-9E4D-BB2F81B96047}"/>
              </a:ext>
            </a:extLst>
          </p:cNvPr>
          <p:cNvGrpSpPr/>
          <p:nvPr/>
        </p:nvGrpSpPr>
        <p:grpSpPr>
          <a:xfrm>
            <a:off x="471121" y="2312637"/>
            <a:ext cx="9387491" cy="4608513"/>
            <a:chOff x="1003300" y="2013351"/>
            <a:chExt cx="8128000" cy="3990203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10904BA-B70E-48B2-9AF5-A6CD479A3363}"/>
                </a:ext>
              </a:extLst>
            </p:cNvPr>
            <p:cNvSpPr/>
            <p:nvPr/>
          </p:nvSpPr>
          <p:spPr>
            <a:xfrm>
              <a:off x="1003300" y="2013351"/>
              <a:ext cx="8128000" cy="1183746"/>
            </a:xfrm>
            <a:custGeom>
              <a:avLst/>
              <a:gdLst>
                <a:gd name="connsiteX0" fmla="*/ 0 w 8128000"/>
                <a:gd name="connsiteY0" fmla="*/ 295937 h 1183746"/>
                <a:gd name="connsiteX1" fmla="*/ 7536127 w 8128000"/>
                <a:gd name="connsiteY1" fmla="*/ 295937 h 1183746"/>
                <a:gd name="connsiteX2" fmla="*/ 7536127 w 8128000"/>
                <a:gd name="connsiteY2" fmla="*/ 0 h 1183746"/>
                <a:gd name="connsiteX3" fmla="*/ 8128000 w 8128000"/>
                <a:gd name="connsiteY3" fmla="*/ 591873 h 1183746"/>
                <a:gd name="connsiteX4" fmla="*/ 7536127 w 8128000"/>
                <a:gd name="connsiteY4" fmla="*/ 1183746 h 1183746"/>
                <a:gd name="connsiteX5" fmla="*/ 7536127 w 8128000"/>
                <a:gd name="connsiteY5" fmla="*/ 887810 h 1183746"/>
                <a:gd name="connsiteX6" fmla="*/ 0 w 8128000"/>
                <a:gd name="connsiteY6" fmla="*/ 887810 h 1183746"/>
                <a:gd name="connsiteX7" fmla="*/ 0 w 8128000"/>
                <a:gd name="connsiteY7" fmla="*/ 295937 h 118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000" h="1183746">
                  <a:moveTo>
                    <a:pt x="0" y="295937"/>
                  </a:moveTo>
                  <a:lnTo>
                    <a:pt x="7536127" y="295937"/>
                  </a:lnTo>
                  <a:lnTo>
                    <a:pt x="7536127" y="0"/>
                  </a:lnTo>
                  <a:lnTo>
                    <a:pt x="8128000" y="591873"/>
                  </a:lnTo>
                  <a:lnTo>
                    <a:pt x="7536127" y="1183746"/>
                  </a:lnTo>
                  <a:lnTo>
                    <a:pt x="7536127" y="887810"/>
                  </a:lnTo>
                  <a:lnTo>
                    <a:pt x="0" y="887810"/>
                  </a:lnTo>
                  <a:lnTo>
                    <a:pt x="0" y="29593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379757" rIns="549936" bIns="483856" numCol="1" spcCol="1270" anchor="t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500" kern="1200" cap="all" dirty="0">
                  <a:latin typeface="Calibri" panose="020F0502020204030204" pitchFamily="34" charset="0"/>
                  <a:cs typeface="Calibri" panose="020F0502020204030204" pitchFamily="34" charset="0"/>
                </a:rPr>
                <a:t>Define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E470B03-BCBA-4290-870E-88123B924F76}"/>
                </a:ext>
              </a:extLst>
            </p:cNvPr>
            <p:cNvSpPr/>
            <p:nvPr/>
          </p:nvSpPr>
          <p:spPr>
            <a:xfrm>
              <a:off x="1003300" y="2967432"/>
              <a:ext cx="2503424" cy="2280331"/>
            </a:xfrm>
            <a:custGeom>
              <a:avLst/>
              <a:gdLst>
                <a:gd name="connsiteX0" fmla="*/ 0 w 2503424"/>
                <a:gd name="connsiteY0" fmla="*/ 0 h 2280331"/>
                <a:gd name="connsiteX1" fmla="*/ 2503424 w 2503424"/>
                <a:gd name="connsiteY1" fmla="*/ 0 h 2280331"/>
                <a:gd name="connsiteX2" fmla="*/ 2503424 w 2503424"/>
                <a:gd name="connsiteY2" fmla="*/ 2280331 h 2280331"/>
                <a:gd name="connsiteX3" fmla="*/ 0 w 2503424"/>
                <a:gd name="connsiteY3" fmla="*/ 2280331 h 2280331"/>
                <a:gd name="connsiteX4" fmla="*/ 0 w 2503424"/>
                <a:gd name="connsiteY4" fmla="*/ 0 h 2280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3424" h="2280331">
                  <a:moveTo>
                    <a:pt x="0" y="0"/>
                  </a:moveTo>
                  <a:lnTo>
                    <a:pt x="2503424" y="0"/>
                  </a:lnTo>
                  <a:lnTo>
                    <a:pt x="2503424" y="2280331"/>
                  </a:lnTo>
                  <a:lnTo>
                    <a:pt x="0" y="228033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285750" lvl="0" indent="-2857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b="1" kern="12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Project orientation</a:t>
              </a:r>
            </a:p>
            <a:p>
              <a:pPr marL="285750" lvl="0" indent="-2857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b="1" kern="12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Initial stakeholder outreach</a:t>
              </a:r>
            </a:p>
            <a:p>
              <a:pPr marL="285750" lvl="0" indent="-2857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b="1" kern="12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Online surveys</a:t>
              </a:r>
            </a:p>
            <a:p>
              <a:pPr marL="285750" lvl="0" indent="-2857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b="1" kern="12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 collection</a:t>
              </a:r>
            </a:p>
            <a:p>
              <a:pPr marL="285750" lvl="0" indent="-2857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b="1" kern="12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Existing needs analysis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5B1AAA-C169-4BC6-A265-CDD5011A6F22}"/>
                </a:ext>
              </a:extLst>
            </p:cNvPr>
            <p:cNvSpPr/>
            <p:nvPr/>
          </p:nvSpPr>
          <p:spPr>
            <a:xfrm>
              <a:off x="3506723" y="2449175"/>
              <a:ext cx="5624576" cy="1183746"/>
            </a:xfrm>
            <a:custGeom>
              <a:avLst/>
              <a:gdLst>
                <a:gd name="connsiteX0" fmla="*/ 0 w 5624576"/>
                <a:gd name="connsiteY0" fmla="*/ 295937 h 1183746"/>
                <a:gd name="connsiteX1" fmla="*/ 5032703 w 5624576"/>
                <a:gd name="connsiteY1" fmla="*/ 295937 h 1183746"/>
                <a:gd name="connsiteX2" fmla="*/ 5032703 w 5624576"/>
                <a:gd name="connsiteY2" fmla="*/ 0 h 1183746"/>
                <a:gd name="connsiteX3" fmla="*/ 5624576 w 5624576"/>
                <a:gd name="connsiteY3" fmla="*/ 591873 h 1183746"/>
                <a:gd name="connsiteX4" fmla="*/ 5032703 w 5624576"/>
                <a:gd name="connsiteY4" fmla="*/ 1183746 h 1183746"/>
                <a:gd name="connsiteX5" fmla="*/ 5032703 w 5624576"/>
                <a:gd name="connsiteY5" fmla="*/ 887810 h 1183746"/>
                <a:gd name="connsiteX6" fmla="*/ 0 w 5624576"/>
                <a:gd name="connsiteY6" fmla="*/ 887810 h 1183746"/>
                <a:gd name="connsiteX7" fmla="*/ 0 w 5624576"/>
                <a:gd name="connsiteY7" fmla="*/ 295937 h 118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24576" h="1183746">
                  <a:moveTo>
                    <a:pt x="0" y="295937"/>
                  </a:moveTo>
                  <a:lnTo>
                    <a:pt x="5032703" y="295937"/>
                  </a:lnTo>
                  <a:lnTo>
                    <a:pt x="5032703" y="0"/>
                  </a:lnTo>
                  <a:lnTo>
                    <a:pt x="5624576" y="591873"/>
                  </a:lnTo>
                  <a:lnTo>
                    <a:pt x="5032703" y="1183746"/>
                  </a:lnTo>
                  <a:lnTo>
                    <a:pt x="5032703" y="887810"/>
                  </a:lnTo>
                  <a:lnTo>
                    <a:pt x="0" y="887810"/>
                  </a:lnTo>
                  <a:lnTo>
                    <a:pt x="0" y="295937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379757" rIns="549936" bIns="483856" numCol="1" spcCol="1270" anchor="t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500" kern="1200" cap="all" dirty="0">
                  <a:latin typeface="Calibri" panose="020F0502020204030204" pitchFamily="34" charset="0"/>
                  <a:cs typeface="Calibri" panose="020F0502020204030204" pitchFamily="34" charset="0"/>
                </a:rPr>
                <a:t>Diagnose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E5439CF-4862-4CE0-99E5-243140FC3C07}"/>
                </a:ext>
              </a:extLst>
            </p:cNvPr>
            <p:cNvSpPr/>
            <p:nvPr/>
          </p:nvSpPr>
          <p:spPr>
            <a:xfrm>
              <a:off x="3506723" y="3362014"/>
              <a:ext cx="2503424" cy="2280331"/>
            </a:xfrm>
            <a:custGeom>
              <a:avLst/>
              <a:gdLst>
                <a:gd name="connsiteX0" fmla="*/ 0 w 2503424"/>
                <a:gd name="connsiteY0" fmla="*/ 0 h 2280331"/>
                <a:gd name="connsiteX1" fmla="*/ 2503424 w 2503424"/>
                <a:gd name="connsiteY1" fmla="*/ 0 h 2280331"/>
                <a:gd name="connsiteX2" fmla="*/ 2503424 w 2503424"/>
                <a:gd name="connsiteY2" fmla="*/ 2280331 h 2280331"/>
                <a:gd name="connsiteX3" fmla="*/ 0 w 2503424"/>
                <a:gd name="connsiteY3" fmla="*/ 2280331 h 2280331"/>
                <a:gd name="connsiteX4" fmla="*/ 0 w 2503424"/>
                <a:gd name="connsiteY4" fmla="*/ 0 h 2280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3424" h="2280331">
                  <a:moveTo>
                    <a:pt x="0" y="0"/>
                  </a:moveTo>
                  <a:lnTo>
                    <a:pt x="2503424" y="0"/>
                  </a:lnTo>
                  <a:lnTo>
                    <a:pt x="2503424" y="2280331"/>
                  </a:lnTo>
                  <a:lnTo>
                    <a:pt x="0" y="228033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marL="285750" lvl="0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b="1" kern="12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Future needs analysis</a:t>
              </a:r>
            </a:p>
            <a:p>
              <a:pPr marL="285750" marR="0" indent="-285750" defTabSz="622300" fontAlgn="auto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4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Traffic and parking analysis</a:t>
              </a:r>
            </a:p>
            <a:p>
              <a:pPr marL="285750" lvl="0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b="1" kern="12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Strategy testing</a:t>
              </a:r>
            </a:p>
            <a:p>
              <a:pPr marL="0"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en-US" sz="1300" kern="12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Public outreach</a:t>
              </a:r>
            </a:p>
            <a:p>
              <a:pPr marL="0"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Modeling</a:t>
              </a:r>
            </a:p>
            <a:p>
              <a:pPr marL="285750" lvl="0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b="1" kern="12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Balance on-/off-Street demands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CDCB25B-3D00-4335-9021-154238317A78}"/>
                </a:ext>
              </a:extLst>
            </p:cNvPr>
            <p:cNvSpPr/>
            <p:nvPr/>
          </p:nvSpPr>
          <p:spPr>
            <a:xfrm>
              <a:off x="6010148" y="2843757"/>
              <a:ext cx="3121152" cy="1183746"/>
            </a:xfrm>
            <a:custGeom>
              <a:avLst/>
              <a:gdLst>
                <a:gd name="connsiteX0" fmla="*/ 0 w 3121152"/>
                <a:gd name="connsiteY0" fmla="*/ 295937 h 1183746"/>
                <a:gd name="connsiteX1" fmla="*/ 2529279 w 3121152"/>
                <a:gd name="connsiteY1" fmla="*/ 295937 h 1183746"/>
                <a:gd name="connsiteX2" fmla="*/ 2529279 w 3121152"/>
                <a:gd name="connsiteY2" fmla="*/ 0 h 1183746"/>
                <a:gd name="connsiteX3" fmla="*/ 3121152 w 3121152"/>
                <a:gd name="connsiteY3" fmla="*/ 591873 h 1183746"/>
                <a:gd name="connsiteX4" fmla="*/ 2529279 w 3121152"/>
                <a:gd name="connsiteY4" fmla="*/ 1183746 h 1183746"/>
                <a:gd name="connsiteX5" fmla="*/ 2529279 w 3121152"/>
                <a:gd name="connsiteY5" fmla="*/ 887810 h 1183746"/>
                <a:gd name="connsiteX6" fmla="*/ 0 w 3121152"/>
                <a:gd name="connsiteY6" fmla="*/ 887810 h 1183746"/>
                <a:gd name="connsiteX7" fmla="*/ 0 w 3121152"/>
                <a:gd name="connsiteY7" fmla="*/ 295937 h 118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1152" h="1183746">
                  <a:moveTo>
                    <a:pt x="0" y="295937"/>
                  </a:moveTo>
                  <a:lnTo>
                    <a:pt x="2529279" y="295937"/>
                  </a:lnTo>
                  <a:lnTo>
                    <a:pt x="2529279" y="0"/>
                  </a:lnTo>
                  <a:lnTo>
                    <a:pt x="3121152" y="591873"/>
                  </a:lnTo>
                  <a:lnTo>
                    <a:pt x="2529279" y="1183746"/>
                  </a:lnTo>
                  <a:lnTo>
                    <a:pt x="2529279" y="887810"/>
                  </a:lnTo>
                  <a:lnTo>
                    <a:pt x="0" y="887810"/>
                  </a:lnTo>
                  <a:lnTo>
                    <a:pt x="0" y="29593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379757" rIns="549936" bIns="483856" numCol="1" spcCol="1270" anchor="t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500" kern="1200" cap="all" dirty="0">
                  <a:latin typeface="Calibri" panose="020F0502020204030204" pitchFamily="34" charset="0"/>
                  <a:cs typeface="Calibri" panose="020F0502020204030204" pitchFamily="34" charset="0"/>
                </a:rPr>
                <a:t>Treat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D2B5C11-8534-494C-AB49-5C72E66122EB}"/>
                </a:ext>
              </a:extLst>
            </p:cNvPr>
            <p:cNvSpPr/>
            <p:nvPr/>
          </p:nvSpPr>
          <p:spPr>
            <a:xfrm>
              <a:off x="6010148" y="3756596"/>
              <a:ext cx="2503424" cy="2246958"/>
            </a:xfrm>
            <a:custGeom>
              <a:avLst/>
              <a:gdLst>
                <a:gd name="connsiteX0" fmla="*/ 0 w 2503424"/>
                <a:gd name="connsiteY0" fmla="*/ 0 h 2246958"/>
                <a:gd name="connsiteX1" fmla="*/ 2503424 w 2503424"/>
                <a:gd name="connsiteY1" fmla="*/ 0 h 2246958"/>
                <a:gd name="connsiteX2" fmla="*/ 2503424 w 2503424"/>
                <a:gd name="connsiteY2" fmla="*/ 2246958 h 2246958"/>
                <a:gd name="connsiteX3" fmla="*/ 0 w 2503424"/>
                <a:gd name="connsiteY3" fmla="*/ 2246958 h 2246958"/>
                <a:gd name="connsiteX4" fmla="*/ 0 w 2503424"/>
                <a:gd name="connsiteY4" fmla="*/ 0 h 224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3424" h="2246958">
                  <a:moveTo>
                    <a:pt x="0" y="0"/>
                  </a:moveTo>
                  <a:lnTo>
                    <a:pt x="2503424" y="0"/>
                  </a:lnTo>
                  <a:lnTo>
                    <a:pt x="2503424" y="2246958"/>
                  </a:lnTo>
                  <a:lnTo>
                    <a:pt x="0" y="224695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marL="285750" lvl="0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b="1" kern="12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Draft recommendations discussions</a:t>
              </a:r>
            </a:p>
            <a:p>
              <a:pPr marL="285750" lvl="0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b="1" kern="12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Downtown Parking Management Strategy</a:t>
              </a:r>
            </a:p>
            <a:p>
              <a:pPr marL="285750" lvl="0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b="1" kern="12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Implementation Plan</a:t>
              </a:r>
            </a:p>
            <a:p>
              <a:pPr marL="285750" lvl="0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b="1" kern="12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Presentations to leadership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8144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6FDC04-18EA-43D8-BEDF-63A6B3E3DE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We Learned</a:t>
            </a:r>
          </a:p>
        </p:txBody>
      </p:sp>
    </p:spTree>
    <p:extLst>
      <p:ext uri="{BB962C8B-B14F-4D97-AF65-F5344CB8AC3E}">
        <p14:creationId xmlns:p14="http://schemas.microsoft.com/office/powerpoint/2010/main" val="4036331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25FEE19-462E-44F7-AF89-F56F0FC2F580}"/>
              </a:ext>
            </a:extLst>
          </p:cNvPr>
          <p:cNvSpPr/>
          <p:nvPr/>
        </p:nvSpPr>
        <p:spPr>
          <a:xfrm>
            <a:off x="196645" y="-29497"/>
            <a:ext cx="2900516" cy="2654710"/>
          </a:xfrm>
          <a:custGeom>
            <a:avLst/>
            <a:gdLst>
              <a:gd name="connsiteX0" fmla="*/ 0 w 2654710"/>
              <a:gd name="connsiteY0" fmla="*/ 0 h 2644878"/>
              <a:gd name="connsiteX1" fmla="*/ 0 w 2654710"/>
              <a:gd name="connsiteY1" fmla="*/ 2123768 h 2644878"/>
              <a:gd name="connsiteX2" fmla="*/ 1386349 w 2654710"/>
              <a:gd name="connsiteY2" fmla="*/ 2644878 h 2644878"/>
              <a:gd name="connsiteX3" fmla="*/ 2654710 w 2654710"/>
              <a:gd name="connsiteY3" fmla="*/ 2163097 h 2644878"/>
              <a:gd name="connsiteX4" fmla="*/ 2654710 w 2654710"/>
              <a:gd name="connsiteY4" fmla="*/ 9832 h 2644878"/>
              <a:gd name="connsiteX5" fmla="*/ 0 w 2654710"/>
              <a:gd name="connsiteY5" fmla="*/ 0 h 2644878"/>
              <a:gd name="connsiteX0" fmla="*/ 0 w 2654710"/>
              <a:gd name="connsiteY0" fmla="*/ 0 h 2654710"/>
              <a:gd name="connsiteX1" fmla="*/ 0 w 2654710"/>
              <a:gd name="connsiteY1" fmla="*/ 2123768 h 2654710"/>
              <a:gd name="connsiteX2" fmla="*/ 1258530 w 2654710"/>
              <a:gd name="connsiteY2" fmla="*/ 2654710 h 2654710"/>
              <a:gd name="connsiteX3" fmla="*/ 2654710 w 2654710"/>
              <a:gd name="connsiteY3" fmla="*/ 2163097 h 2654710"/>
              <a:gd name="connsiteX4" fmla="*/ 2654710 w 2654710"/>
              <a:gd name="connsiteY4" fmla="*/ 9832 h 2654710"/>
              <a:gd name="connsiteX5" fmla="*/ 0 w 2654710"/>
              <a:gd name="connsiteY5" fmla="*/ 0 h 265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4710" h="2654710">
                <a:moveTo>
                  <a:pt x="0" y="0"/>
                </a:moveTo>
                <a:lnTo>
                  <a:pt x="0" y="2123768"/>
                </a:lnTo>
                <a:lnTo>
                  <a:pt x="1258530" y="2654710"/>
                </a:lnTo>
                <a:lnTo>
                  <a:pt x="2654710" y="2163097"/>
                </a:lnTo>
                <a:lnTo>
                  <a:pt x="2654710" y="9832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B4D635-E434-45CD-AA51-38B6D265A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55" y="-4407"/>
            <a:ext cx="8875058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EDD8D6D-2EE7-485F-AD9E-F991B59C5FFB}"/>
              </a:ext>
            </a:extLst>
          </p:cNvPr>
          <p:cNvSpPr txBox="1">
            <a:spLocks/>
          </p:cNvSpPr>
          <p:nvPr/>
        </p:nvSpPr>
        <p:spPr>
          <a:xfrm>
            <a:off x="111874" y="102027"/>
            <a:ext cx="3104823" cy="19250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Museo Slab 500" panose="020000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Study Area Parking Occupancy</a:t>
            </a:r>
          </a:p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(12pm-3pm)</a:t>
            </a:r>
          </a:p>
        </p:txBody>
      </p:sp>
    </p:spTree>
    <p:extLst>
      <p:ext uri="{BB962C8B-B14F-4D97-AF65-F5344CB8AC3E}">
        <p14:creationId xmlns:p14="http://schemas.microsoft.com/office/powerpoint/2010/main" val="1042781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203C13-7FE5-45BC-B983-74814AE15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88" y="400709"/>
            <a:ext cx="7737229" cy="133759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A6AD03-45D6-4A6A-9BD6-F13E6AAB1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235" y="2037020"/>
            <a:ext cx="3520736" cy="4351338"/>
          </a:xfrm>
        </p:spPr>
        <p:txBody>
          <a:bodyPr>
            <a:normAutofit/>
          </a:bodyPr>
          <a:lstStyle/>
          <a:p>
            <a:r>
              <a:rPr lang="en-US" dirty="0"/>
              <a:t>All districts experienced peak occupancy in 12-3pm range except for Bricktown (3-6pm)</a:t>
            </a:r>
          </a:p>
          <a:p>
            <a:r>
              <a:rPr lang="en-US" dirty="0"/>
              <a:t>The total peak parking occupancy for the study area is 36%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705832-F205-42CE-8BEA-AEE9588A9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423153"/>
            <a:ext cx="8839200" cy="1325563"/>
          </a:xfrm>
        </p:spPr>
        <p:txBody>
          <a:bodyPr/>
          <a:lstStyle/>
          <a:p>
            <a:r>
              <a:rPr lang="en-US" dirty="0"/>
              <a:t>Parking by the Numbers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388373-98E6-42C0-B311-8290386EE8E4}"/>
              </a:ext>
            </a:extLst>
          </p:cNvPr>
          <p:cNvSpPr/>
          <p:nvPr/>
        </p:nvSpPr>
        <p:spPr>
          <a:xfrm>
            <a:off x="4632960" y="2964698"/>
            <a:ext cx="1828800" cy="640080"/>
          </a:xfrm>
          <a:prstGeom prst="roundRect">
            <a:avLst/>
          </a:prstGeom>
          <a:solidFill>
            <a:srgbClr val="A71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Paid On-Street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D330FC-E93F-44CF-BC64-37853B1601F6}"/>
              </a:ext>
            </a:extLst>
          </p:cNvPr>
          <p:cNvSpPr/>
          <p:nvPr/>
        </p:nvSpPr>
        <p:spPr>
          <a:xfrm>
            <a:off x="4632960" y="2205069"/>
            <a:ext cx="1828800" cy="640080"/>
          </a:xfrm>
          <a:prstGeom prst="roundRect">
            <a:avLst/>
          </a:prstGeom>
          <a:solidFill>
            <a:srgbClr val="71A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 On-Street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B5BFCE6-6CE0-4BB1-A0F7-0F1B7400AB8A}"/>
              </a:ext>
            </a:extLst>
          </p:cNvPr>
          <p:cNvSpPr/>
          <p:nvPr/>
        </p:nvSpPr>
        <p:spPr>
          <a:xfrm>
            <a:off x="4632960" y="3724327"/>
            <a:ext cx="1828800" cy="640080"/>
          </a:xfrm>
          <a:prstGeom prst="roundRect">
            <a:avLst/>
          </a:prstGeom>
          <a:solidFill>
            <a:srgbClr val="416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Parking – Public Access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AE3363-309D-47C2-A299-BBF4F8DD218A}"/>
              </a:ext>
            </a:extLst>
          </p:cNvPr>
          <p:cNvSpPr/>
          <p:nvPr/>
        </p:nvSpPr>
        <p:spPr>
          <a:xfrm>
            <a:off x="4632960" y="4483956"/>
            <a:ext cx="1828800" cy="640080"/>
          </a:xfrm>
          <a:prstGeom prst="roundRect">
            <a:avLst/>
          </a:prstGeom>
          <a:solidFill>
            <a:srgbClr val="F158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 Parking – No Public Access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7A149C-2CC6-4A11-A97B-E2EE2424F979}"/>
              </a:ext>
            </a:extLst>
          </p:cNvPr>
          <p:cNvSpPr/>
          <p:nvPr/>
        </p:nvSpPr>
        <p:spPr>
          <a:xfrm>
            <a:off x="4632960" y="5243585"/>
            <a:ext cx="1828800" cy="64008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 Parking – Public Access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713C15-7D9D-49BC-975E-2A724F3F5A9B}"/>
              </a:ext>
            </a:extLst>
          </p:cNvPr>
          <p:cNvSpPr txBox="1"/>
          <p:nvPr/>
        </p:nvSpPr>
        <p:spPr>
          <a:xfrm>
            <a:off x="6740496" y="3100072"/>
            <a:ext cx="155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52% occupied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622F1-25C7-4E42-9237-D4806775C9CF}"/>
              </a:ext>
            </a:extLst>
          </p:cNvPr>
          <p:cNvSpPr txBox="1"/>
          <p:nvPr/>
        </p:nvSpPr>
        <p:spPr>
          <a:xfrm>
            <a:off x="6740496" y="2361409"/>
            <a:ext cx="155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40% occupied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203DF7-1827-4190-A04B-D48ACCDD2DF5}"/>
              </a:ext>
            </a:extLst>
          </p:cNvPr>
          <p:cNvSpPr txBox="1"/>
          <p:nvPr/>
        </p:nvSpPr>
        <p:spPr>
          <a:xfrm>
            <a:off x="6740496" y="3870184"/>
            <a:ext cx="155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40% occupied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380D78-0206-48B7-BFB3-83208CCC2C6A}"/>
              </a:ext>
            </a:extLst>
          </p:cNvPr>
          <p:cNvSpPr txBox="1"/>
          <p:nvPr/>
        </p:nvSpPr>
        <p:spPr>
          <a:xfrm>
            <a:off x="6740497" y="4619330"/>
            <a:ext cx="155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36% occupied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9047F-5B9E-4DB9-92DE-1959E50D35AE}"/>
              </a:ext>
            </a:extLst>
          </p:cNvPr>
          <p:cNvSpPr txBox="1"/>
          <p:nvPr/>
        </p:nvSpPr>
        <p:spPr>
          <a:xfrm>
            <a:off x="6740497" y="5378959"/>
            <a:ext cx="155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38% occupied</a:t>
            </a:r>
          </a:p>
        </p:txBody>
      </p:sp>
    </p:spTree>
    <p:extLst>
      <p:ext uri="{BB962C8B-B14F-4D97-AF65-F5344CB8AC3E}">
        <p14:creationId xmlns:p14="http://schemas.microsoft.com/office/powerpoint/2010/main" val="2405656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harleston Parking">
      <a:majorFont>
        <a:latin typeface="Museo Slab 700"/>
        <a:ea typeface=""/>
        <a:cs typeface=""/>
      </a:majorFont>
      <a:minorFont>
        <a:latin typeface="Gotham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96EE31F519D94C99405237C44B62D2" ma:contentTypeVersion="15" ma:contentTypeDescription="Create a new document." ma:contentTypeScope="" ma:versionID="814daa3fb6865d0a1eb9175ac9cc82ed">
  <xsd:schema xmlns:xsd="http://www.w3.org/2001/XMLSchema" xmlns:xs="http://www.w3.org/2001/XMLSchema" xmlns:p="http://schemas.microsoft.com/office/2006/metadata/properties" xmlns:ns1="http://schemas.microsoft.com/sharepoint/v3" xmlns:ns3="4f28eaab-23dc-4647-a571-2fc9fc3bd12b" xmlns:ns4="c18e8617-fc0f-4dda-a87a-c0ec120ddf92" xmlns:ns5="4b3dc96f-1312-4627-93e5-a98d5b29c755" targetNamespace="http://schemas.microsoft.com/office/2006/metadata/properties" ma:root="true" ma:fieldsID="5f82650c98f966a416ac9a84ed1c6715" ns1:_="" ns3:_="" ns4:_="" ns5:_="">
    <xsd:import namespace="http://schemas.microsoft.com/sharepoint/v3"/>
    <xsd:import namespace="4f28eaab-23dc-4647-a571-2fc9fc3bd12b"/>
    <xsd:import namespace="c18e8617-fc0f-4dda-a87a-c0ec120ddf92"/>
    <xsd:import namespace="4b3dc96f-1312-4627-93e5-a98d5b29c75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_dlc_DocId" minOccurs="0"/>
                <xsd:element ref="ns4:_dlc_DocIdUrl" minOccurs="0"/>
                <xsd:element ref="ns4:_dlc_DocIdPersistId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DateTaken" minOccurs="0"/>
                <xsd:element ref="ns5:MediaServiceLocation" minOccurs="0"/>
                <xsd:element ref="ns5:MediaServiceOCR" minOccurs="0"/>
                <xsd:element ref="ns1:_ip_UnifiedCompliancePolicyProperties" minOccurs="0"/>
                <xsd:element ref="ns1:_ip_UnifiedCompliancePolicyUIAction" minOccurs="0"/>
                <xsd:element ref="ns5:MediaServiceEventHashCode" minOccurs="0"/>
                <xsd:element ref="ns5:MediaServiceGenerationTime" minOccurs="0"/>
                <xsd:element ref="ns5:MediaServiceAutoKeyPoints" minOccurs="0"/>
                <xsd:element ref="ns5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28eaab-23dc-4647-a571-2fc9fc3bd12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8e8617-fc0f-4dda-a87a-c0ec120ddf92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3dc96f-1312-4627-93e5-a98d5b29c7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7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8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49C18AF8-A7BD-4547-B46D-5526D70BA6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28eaab-23dc-4647-a571-2fc9fc3bd12b"/>
    <ds:schemaRef ds:uri="c18e8617-fc0f-4dda-a87a-c0ec120ddf92"/>
    <ds:schemaRef ds:uri="4b3dc96f-1312-4627-93e5-a98d5b29c7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38EE98-3094-4604-8851-81587BDBC137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4b3dc96f-1312-4627-93e5-a98d5b29c755"/>
    <ds:schemaRef ds:uri="c18e8617-fc0f-4dda-a87a-c0ec120ddf92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4f28eaab-23dc-4647-a571-2fc9fc3bd12b"/>
    <ds:schemaRef ds:uri="http://schemas.microsoft.com/sharepoint/v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4730CF2-D264-4D18-8EBA-D2DBA5F0873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626D8B2-7FF2-41C6-B07D-E540A7E55539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757</Words>
  <Application>Microsoft Office PowerPoint</Application>
  <PresentationFormat>Widescreen</PresentationFormat>
  <Paragraphs>131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Gotham Book</vt:lpstr>
      <vt:lpstr>Museo Slab 500</vt:lpstr>
      <vt:lpstr>Wingdings</vt:lpstr>
      <vt:lpstr>Office Theme</vt:lpstr>
      <vt:lpstr>Oklahoma City Downtown Parking Management Study City Council Presentation – February 4, 2020</vt:lpstr>
      <vt:lpstr>PowerPoint Presentation</vt:lpstr>
      <vt:lpstr>Today’s Agenda</vt:lpstr>
      <vt:lpstr>Goals and Objectives</vt:lpstr>
      <vt:lpstr>PowerPoint Presentation</vt:lpstr>
      <vt:lpstr>Project Process</vt:lpstr>
      <vt:lpstr>What We Learned</vt:lpstr>
      <vt:lpstr>PowerPoint Presentation</vt:lpstr>
      <vt:lpstr>Parking by the Numbers</vt:lpstr>
      <vt:lpstr>Parking by the Numbers</vt:lpstr>
      <vt:lpstr>Primary Observations</vt:lpstr>
      <vt:lpstr>Primary Recommendations</vt:lpstr>
      <vt:lpstr>Shared Parking</vt:lpstr>
      <vt:lpstr>Improved Enforcement Options</vt:lpstr>
      <vt:lpstr>Further Consideration:  Parking Benefit Districts</vt:lpstr>
      <vt:lpstr>Data-Driven Policies to Support Balanced Utilization</vt:lpstr>
      <vt:lpstr>Data-Driven Policies to Support Balanced Utilization</vt:lpstr>
      <vt:lpstr>Primary Recommendations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Oklahoma City Downtown Parking Management Study Existing Conditions Review and Reporting</dc:title>
  <dc:creator>Crary, Casey</dc:creator>
  <cp:lastModifiedBy>Hubert, Cory D</cp:lastModifiedBy>
  <cp:revision>110</cp:revision>
  <dcterms:created xsi:type="dcterms:W3CDTF">2019-08-20T21:36:28Z</dcterms:created>
  <dcterms:modified xsi:type="dcterms:W3CDTF">2020-01-28T14:46:40Z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0x0101007E96EE31F519D94C99405237C44B62D2</vt:lpwstr>
  </property>
</Properties>
</file>